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31"/>
  </p:notesMasterIdLst>
  <p:handoutMasterIdLst>
    <p:handoutMasterId r:id="rId32"/>
  </p:handoutMasterIdLst>
  <p:sldIdLst>
    <p:sldId id="256" r:id="rId2"/>
    <p:sldId id="266" r:id="rId3"/>
    <p:sldId id="259" r:id="rId4"/>
    <p:sldId id="257" r:id="rId5"/>
    <p:sldId id="260" r:id="rId6"/>
    <p:sldId id="261" r:id="rId7"/>
    <p:sldId id="263" r:id="rId8"/>
    <p:sldId id="262" r:id="rId9"/>
    <p:sldId id="264" r:id="rId10"/>
    <p:sldId id="282" r:id="rId11"/>
    <p:sldId id="278" r:id="rId12"/>
    <p:sldId id="269" r:id="rId13"/>
    <p:sldId id="280" r:id="rId14"/>
    <p:sldId id="279" r:id="rId15"/>
    <p:sldId id="287" r:id="rId16"/>
    <p:sldId id="288" r:id="rId17"/>
    <p:sldId id="268" r:id="rId18"/>
    <p:sldId id="283" r:id="rId19"/>
    <p:sldId id="267" r:id="rId20"/>
    <p:sldId id="270" r:id="rId21"/>
    <p:sldId id="271" r:id="rId22"/>
    <p:sldId id="272" r:id="rId23"/>
    <p:sldId id="273" r:id="rId24"/>
    <p:sldId id="274" r:id="rId25"/>
    <p:sldId id="284" r:id="rId26"/>
    <p:sldId id="285" r:id="rId27"/>
    <p:sldId id="286" r:id="rId28"/>
    <p:sldId id="277" r:id="rId29"/>
    <p:sldId id="281"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amuel" id="{D15BCEA5-DB10-4CBA-8239-E6E0A07A552D}">
          <p14:sldIdLst>
            <p14:sldId id="256"/>
            <p14:sldId id="266"/>
            <p14:sldId id="259"/>
            <p14:sldId id="257"/>
            <p14:sldId id="260"/>
            <p14:sldId id="261"/>
          </p14:sldIdLst>
        </p14:section>
        <p14:section name="Ryan" id="{CCA3C587-BB8A-DB46-BA44-AFB9C606FF73}">
          <p14:sldIdLst>
            <p14:sldId id="263"/>
            <p14:sldId id="262"/>
            <p14:sldId id="264"/>
            <p14:sldId id="282"/>
            <p14:sldId id="278"/>
          </p14:sldIdLst>
        </p14:section>
        <p14:section name="Walter" id="{463948D4-47D6-D249-BF57-D72AD9285DE0}">
          <p14:sldIdLst>
            <p14:sldId id="269"/>
            <p14:sldId id="280"/>
            <p14:sldId id="279"/>
            <p14:sldId id="287"/>
            <p14:sldId id="288"/>
            <p14:sldId id="268"/>
            <p14:sldId id="283"/>
            <p14:sldId id="267"/>
            <p14:sldId id="270"/>
            <p14:sldId id="271"/>
          </p14:sldIdLst>
        </p14:section>
        <p14:section name="Songyuan" id="{6865D4EC-3745-1643-96D3-558EB287FE2E}">
          <p14:sldIdLst>
            <p14:sldId id="272"/>
            <p14:sldId id="273"/>
            <p14:sldId id="274"/>
            <p14:sldId id="284"/>
            <p14:sldId id="285"/>
            <p14:sldId id="286"/>
            <p14:sldId id="277"/>
            <p14:sldId id="281"/>
          </p14:sldIdLst>
        </p14:section>
      </p14:sectionLst>
    </p:ex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F66"/>
    <a:srgbClr val="99CCFF"/>
    <a:srgbClr val="66CCFF"/>
    <a:srgbClr val="66FFFF"/>
    <a:srgbClr val="FF8000"/>
    <a:srgbClr val="FF66FF"/>
    <a:srgbClr val="CC66FF"/>
    <a:srgbClr val="80FF00"/>
    <a:srgbClr val="05050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60755" autoAdjust="0"/>
  </p:normalViewPr>
  <p:slideViewPr>
    <p:cSldViewPr snapToGrid="0" snapToObjects="1">
      <p:cViewPr varScale="1">
        <p:scale>
          <a:sx n="54" d="100"/>
          <a:sy n="54" d="100"/>
        </p:scale>
        <p:origin x="-264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408"/>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2677E0-A90B-BD4D-8187-4FF02182BF88}" type="datetimeFigureOut">
              <a:rPr lang="en-US" smtClean="0"/>
              <a:t>17/6/14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CBD46B-AFDD-9142-B4B1-EE087300ECE2}" type="slidenum">
              <a:rPr lang="en-US" smtClean="0"/>
              <a:t>‹#›</a:t>
            </a:fld>
            <a:endParaRPr lang="en-US"/>
          </a:p>
        </p:txBody>
      </p:sp>
    </p:spTree>
    <p:extLst>
      <p:ext uri="{BB962C8B-B14F-4D97-AF65-F5344CB8AC3E}">
        <p14:creationId xmlns:p14="http://schemas.microsoft.com/office/powerpoint/2010/main" val="332326502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24.png>
</file>

<file path=ppt/media/image25.png>
</file>

<file path=ppt/media/image26.png>
</file>

<file path=ppt/media/image27.jpg>
</file>

<file path=ppt/media/image3.jpe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5F0FA9-EB01-7A47-9B48-8CB31B66CA5C}" type="datetimeFigureOut">
              <a:rPr lang="en-US" smtClean="0"/>
              <a:t>17/6/14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252F15-ABD0-724C-9299-97DB87BA048F}" type="slidenum">
              <a:rPr lang="en-US" smtClean="0"/>
              <a:t>‹#›</a:t>
            </a:fld>
            <a:endParaRPr lang="en-US"/>
          </a:p>
        </p:txBody>
      </p:sp>
    </p:spTree>
    <p:extLst>
      <p:ext uri="{BB962C8B-B14F-4D97-AF65-F5344CB8AC3E}">
        <p14:creationId xmlns:p14="http://schemas.microsoft.com/office/powerpoint/2010/main" val="381749635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 </a:t>
            </a:r>
            <a:r>
              <a:rPr lang="en-US" sz="1400" b="1" dirty="0" smtClean="0"/>
              <a:t>REQUIRES</a:t>
            </a:r>
            <a:r>
              <a:rPr lang="en-US" sz="1400" b="1" baseline="0" dirty="0" smtClean="0"/>
              <a:t> SANSATION AND MUSEO FONT ]</a:t>
            </a:r>
          </a:p>
          <a:p>
            <a:endParaRPr lang="en-US" b="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t>Good mornin</a:t>
            </a:r>
            <a:r>
              <a:rPr lang="en-US" b="0" baseline="0" dirty="0" smtClean="0"/>
              <a:t>g judges and fellow students. I am Samuel, this is …</a:t>
            </a:r>
          </a:p>
          <a:p>
            <a:r>
              <a:rPr lang="en-US" b="0" baseline="0" dirty="0" smtClean="0"/>
              <a:t>And today I am very pleased to present to you our Cat 10 project… I-Focus. </a:t>
            </a:r>
            <a:endParaRPr lang="en-US" b="0" dirty="0"/>
          </a:p>
        </p:txBody>
      </p:sp>
      <p:sp>
        <p:nvSpPr>
          <p:cNvPr id="4" name="Slide Number Placeholder 3"/>
          <p:cNvSpPr>
            <a:spLocks noGrp="1"/>
          </p:cNvSpPr>
          <p:nvPr>
            <p:ph type="sldNum" sz="quarter" idx="10"/>
          </p:nvPr>
        </p:nvSpPr>
        <p:spPr/>
        <p:txBody>
          <a:bodyPr/>
          <a:lstStyle/>
          <a:p>
            <a:fld id="{FC252F15-ABD0-724C-9299-97DB87BA048F}" type="slidenum">
              <a:rPr lang="en-US" smtClean="0"/>
              <a:t>1</a:t>
            </a:fld>
            <a:endParaRPr lang="en-US"/>
          </a:p>
        </p:txBody>
      </p:sp>
    </p:spTree>
    <p:extLst>
      <p:ext uri="{BB962C8B-B14F-4D97-AF65-F5344CB8AC3E}">
        <p14:creationId xmlns:p14="http://schemas.microsoft.com/office/powerpoint/2010/main" val="2998675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final</a:t>
            </a:r>
            <a:r>
              <a:rPr lang="en-US" baseline="0" dirty="0" smtClean="0"/>
              <a:t> products will demonstrate the efficiency of eye tracking on applications, websites, and simple games which are deliberately designed to showcase the abilities of eye-tracking.</a:t>
            </a:r>
          </a:p>
          <a:p>
            <a:endParaRPr lang="en-US" baseline="0" dirty="0" smtClean="0"/>
          </a:p>
          <a:p>
            <a:r>
              <a:rPr lang="en-US" baseline="0" dirty="0" smtClean="0"/>
              <a:t>We will develop a computer application so that users can use eye-tracking and our set of gestures on operating systems as well, such as windows. Eye movements will allow the user to navigate around the screen, just like a cursor, while clicks will be kinesthetic, performed through the click of buttons on the keyboard or a mouse. For the physically disabled, other options for clicks will be made available. </a:t>
            </a:r>
          </a:p>
          <a:p>
            <a:endParaRPr lang="en-US" baseline="0" dirty="0" smtClean="0"/>
          </a:p>
          <a:p>
            <a:r>
              <a:rPr lang="en-SG" sz="1200" b="0" i="0" u="none" strike="noStrike" kern="1200" dirty="0" smtClean="0">
                <a:solidFill>
                  <a:schemeClr val="tx1"/>
                </a:solidFill>
                <a:effectLst/>
                <a:latin typeface="+mn-lt"/>
                <a:ea typeface="+mn-ea"/>
                <a:cs typeface="+mn-cs"/>
              </a:rPr>
              <a:t>Our interface will be in the form of a website that uses as little clicks as possible and requires the coordination of eye and head gestures to control. In the website, we will feature functions such as navigation with head swipes, eye gestures to activate content, pan and automatically scroll. This website will be accompanied by self-produced and readily available games to allow the user to train his control and accuracy, while at the same time proving how our project can bring about a new level of interface interaction.</a:t>
            </a:r>
            <a:br>
              <a:rPr lang="en-SG" sz="1200" b="0" i="0" u="none" strike="noStrike" kern="1200" dirty="0" smtClean="0">
                <a:solidFill>
                  <a:schemeClr val="tx1"/>
                </a:solidFill>
                <a:effectLst/>
                <a:latin typeface="+mn-lt"/>
                <a:ea typeface="+mn-ea"/>
                <a:cs typeface="+mn-cs"/>
              </a:rPr>
            </a:br>
            <a:r>
              <a:rPr lang="en-SG" sz="1200" b="0" i="0" u="none" strike="noStrike" kern="1200" dirty="0" smtClean="0">
                <a:solidFill>
                  <a:schemeClr val="tx1"/>
                </a:solidFill>
                <a:effectLst/>
                <a:latin typeface="+mn-lt"/>
                <a:ea typeface="+mn-ea"/>
                <a:cs typeface="+mn-cs"/>
              </a:rPr>
              <a:t/>
            </a:r>
            <a:br>
              <a:rPr lang="en-SG" sz="1200" b="0" i="0" u="none" strike="noStrike" kern="1200" dirty="0" smtClean="0">
                <a:solidFill>
                  <a:schemeClr val="tx1"/>
                </a:solidFill>
                <a:effectLst/>
                <a:latin typeface="+mn-lt"/>
                <a:ea typeface="+mn-ea"/>
                <a:cs typeface="+mn-cs"/>
              </a:rPr>
            </a:br>
            <a:r>
              <a:rPr lang="en-SG" sz="1200" b="0" i="0" u="none" strike="noStrike" kern="1200" dirty="0" smtClean="0">
                <a:solidFill>
                  <a:schemeClr val="tx1"/>
                </a:solidFill>
                <a:effectLst/>
                <a:latin typeface="+mn-lt"/>
                <a:ea typeface="+mn-ea"/>
                <a:cs typeface="+mn-cs"/>
              </a:rPr>
              <a:t>On</a:t>
            </a:r>
            <a:r>
              <a:rPr lang="en-SG" sz="1200" b="0" i="0" u="none" strike="noStrike" kern="1200" baseline="0" dirty="0" smtClean="0">
                <a:solidFill>
                  <a:schemeClr val="tx1"/>
                </a:solidFill>
                <a:effectLst/>
                <a:latin typeface="+mn-lt"/>
                <a:ea typeface="+mn-ea"/>
                <a:cs typeface="+mn-cs"/>
              </a:rPr>
              <a:t> the right side is an example of a game that tests the users’ abilities to type while toggling screens using only his eyes.</a:t>
            </a:r>
            <a:endParaRPr lang="en-SG" baseline="0" dirty="0" smtClean="0"/>
          </a:p>
        </p:txBody>
      </p:sp>
      <p:sp>
        <p:nvSpPr>
          <p:cNvPr id="4" name="Slide Number Placeholder 3"/>
          <p:cNvSpPr>
            <a:spLocks noGrp="1"/>
          </p:cNvSpPr>
          <p:nvPr>
            <p:ph type="sldNum" sz="quarter" idx="10"/>
          </p:nvPr>
        </p:nvSpPr>
        <p:spPr/>
        <p:txBody>
          <a:bodyPr/>
          <a:lstStyle/>
          <a:p>
            <a:fld id="{FC252F15-ABD0-724C-9299-97DB87BA048F}" type="slidenum">
              <a:rPr lang="en-US" smtClean="0"/>
              <a:t>10</a:t>
            </a:fld>
            <a:endParaRPr lang="en-US"/>
          </a:p>
        </p:txBody>
      </p:sp>
    </p:spTree>
    <p:extLst>
      <p:ext uri="{BB962C8B-B14F-4D97-AF65-F5344CB8AC3E}">
        <p14:creationId xmlns:p14="http://schemas.microsoft.com/office/powerpoint/2010/main" val="3802590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 off le slides:</a:t>
            </a:r>
          </a:p>
          <a:p>
            <a:pPr marL="171450" indent="-171450" algn="l">
              <a:buFont typeface="Arial"/>
              <a:buChar char="•"/>
            </a:pPr>
            <a:r>
              <a:rPr lang="en-US" dirty="0" smtClean="0"/>
              <a:t>HTML</a:t>
            </a:r>
          </a:p>
          <a:p>
            <a:pPr marL="171450" indent="-171450" algn="l">
              <a:buFont typeface="Arial"/>
              <a:buChar char="•"/>
            </a:pPr>
            <a:r>
              <a:rPr lang="en-US" dirty="0" smtClean="0"/>
              <a:t>CSS</a:t>
            </a:r>
            <a:endParaRPr lang="en-US" baseline="0" dirty="0" smtClean="0"/>
          </a:p>
          <a:p>
            <a:pPr marL="171450" indent="-171450" algn="l">
              <a:buFont typeface="Arial"/>
              <a:buChar char="•"/>
            </a:pPr>
            <a:r>
              <a:rPr lang="en-US" baseline="0" dirty="0" smtClean="0"/>
              <a:t>JavaScript</a:t>
            </a:r>
          </a:p>
          <a:p>
            <a:pPr marL="171450" indent="-171450" algn="l">
              <a:buFont typeface="Arial"/>
              <a:buChar char="•"/>
            </a:pPr>
            <a:r>
              <a:rPr lang="en-US" baseline="0" dirty="0" smtClean="0"/>
              <a:t>Flash</a:t>
            </a:r>
          </a:p>
          <a:p>
            <a:pPr marL="171450" indent="-171450" algn="l">
              <a:buFont typeface="Arial"/>
              <a:buChar char="•"/>
            </a:pPr>
            <a:r>
              <a:rPr lang="en-US" baseline="0" dirty="0" smtClean="0"/>
              <a:t>C#</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11</a:t>
            </a:fld>
            <a:endParaRPr lang="en-US"/>
          </a:p>
        </p:txBody>
      </p:sp>
    </p:spTree>
    <p:extLst>
      <p:ext uri="{BB962C8B-B14F-4D97-AF65-F5344CB8AC3E}">
        <p14:creationId xmlns:p14="http://schemas.microsoft.com/office/powerpoint/2010/main" val="1987320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12</a:t>
            </a:fld>
            <a:endParaRPr lang="en-US"/>
          </a:p>
        </p:txBody>
      </p:sp>
    </p:spTree>
    <p:extLst>
      <p:ext uri="{BB962C8B-B14F-4D97-AF65-F5344CB8AC3E}">
        <p14:creationId xmlns:p14="http://schemas.microsoft.com/office/powerpoint/2010/main" val="3000632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SG" sz="1200" b="0" i="0" u="none" strike="noStrike" kern="1200" dirty="0" smtClean="0">
                <a:solidFill>
                  <a:schemeClr val="tx1"/>
                </a:solidFill>
                <a:effectLst/>
                <a:latin typeface="+mn-lt"/>
                <a:ea typeface="+mn-ea"/>
                <a:cs typeface="+mn-cs"/>
              </a:rPr>
              <a:t>As of now, the most common form of human computer interaction is still the mouse and keyboard. Although new technologies including the touchscreen and hand gestures may be about to take over, this single mode of kinesthetic input is moving towards a one-size-fits-all approach, which is less efficient and intuitive than the multimodal input which our project focuses on.</a:t>
            </a:r>
            <a:endParaRPr lang="en-US" baseline="0" dirty="0" smtClean="0"/>
          </a:p>
        </p:txBody>
      </p:sp>
      <p:sp>
        <p:nvSpPr>
          <p:cNvPr id="4" name="Slide Number Placeholder 3"/>
          <p:cNvSpPr>
            <a:spLocks noGrp="1"/>
          </p:cNvSpPr>
          <p:nvPr>
            <p:ph type="sldNum" sz="quarter" idx="10"/>
          </p:nvPr>
        </p:nvSpPr>
        <p:spPr/>
        <p:txBody>
          <a:bodyPr/>
          <a:lstStyle/>
          <a:p>
            <a:fld id="{FC252F15-ABD0-724C-9299-97DB87BA048F}" type="slidenum">
              <a:rPr lang="en-US" smtClean="0"/>
              <a:t>17</a:t>
            </a:fld>
            <a:endParaRPr lang="en-US"/>
          </a:p>
        </p:txBody>
      </p:sp>
    </p:spTree>
    <p:extLst>
      <p:ext uri="{BB962C8B-B14F-4D97-AF65-F5344CB8AC3E}">
        <p14:creationId xmlns:p14="http://schemas.microsoft.com/office/powerpoint/2010/main" val="24159612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point of our project still revolves around the 3 words: efficient, effective, intuitive. We aim to bridge the gap between convenience and functionality by making interactions with everyday devices easy and within reach. </a:t>
            </a:r>
          </a:p>
          <a:p>
            <a:endParaRPr lang="en-US" baseline="0" dirty="0" smtClean="0"/>
          </a:p>
          <a:p>
            <a:r>
              <a:rPr lang="en-SG" sz="1200" b="0" i="0" u="none" strike="noStrike" kern="1200" dirty="0" smtClean="0">
                <a:solidFill>
                  <a:schemeClr val="tx1"/>
                </a:solidFill>
                <a:effectLst/>
                <a:latin typeface="+mn-lt"/>
                <a:ea typeface="+mn-ea"/>
                <a:cs typeface="+mn-cs"/>
              </a:rPr>
              <a:t>Furthermore, we are one of the first to use multimodal input in the form of eye-tracking, kinesthetic</a:t>
            </a:r>
            <a:r>
              <a:rPr lang="en-SG" sz="1200" b="0" i="0" u="none" strike="noStrike" kern="1200" baseline="0" dirty="0" smtClean="0">
                <a:solidFill>
                  <a:schemeClr val="tx1"/>
                </a:solidFill>
                <a:effectLst/>
                <a:latin typeface="+mn-lt"/>
                <a:ea typeface="+mn-ea"/>
                <a:cs typeface="+mn-cs"/>
              </a:rPr>
              <a:t> touch</a:t>
            </a:r>
            <a:r>
              <a:rPr lang="en-SG" sz="1200" b="0" i="0" u="none" strike="noStrike" kern="1200" dirty="0" smtClean="0">
                <a:solidFill>
                  <a:schemeClr val="tx1"/>
                </a:solidFill>
                <a:effectLst/>
                <a:latin typeface="+mn-lt"/>
                <a:ea typeface="+mn-ea"/>
                <a:cs typeface="+mn-cs"/>
              </a:rPr>
              <a:t> and possibly</a:t>
            </a:r>
            <a:r>
              <a:rPr lang="en-SG" sz="1200" b="0" i="0" u="none" strike="noStrike" kern="1200" baseline="0" dirty="0" smtClean="0">
                <a:solidFill>
                  <a:schemeClr val="tx1"/>
                </a:solidFill>
                <a:effectLst/>
                <a:latin typeface="+mn-lt"/>
                <a:ea typeface="+mn-ea"/>
                <a:cs typeface="+mn-cs"/>
              </a:rPr>
              <a:t> </a:t>
            </a:r>
            <a:r>
              <a:rPr lang="en-SG" sz="1200" b="0" i="0" u="none" strike="noStrike" kern="1200" dirty="0" smtClean="0">
                <a:solidFill>
                  <a:schemeClr val="tx1"/>
                </a:solidFill>
                <a:effectLst/>
                <a:latin typeface="+mn-lt"/>
                <a:ea typeface="+mn-ea"/>
                <a:cs typeface="+mn-cs"/>
              </a:rPr>
              <a:t>head gestures to create applications that are relevant to the general public’s daily lives, improving their browsing experiences and enhancing interface control.</a:t>
            </a:r>
            <a:endParaRPr lang="en-US" baseline="0" dirty="0" smtClean="0"/>
          </a:p>
        </p:txBody>
      </p:sp>
      <p:sp>
        <p:nvSpPr>
          <p:cNvPr id="4" name="Slide Number Placeholder 3"/>
          <p:cNvSpPr>
            <a:spLocks noGrp="1"/>
          </p:cNvSpPr>
          <p:nvPr>
            <p:ph type="sldNum" sz="quarter" idx="10"/>
          </p:nvPr>
        </p:nvSpPr>
        <p:spPr/>
        <p:txBody>
          <a:bodyPr/>
          <a:lstStyle/>
          <a:p>
            <a:fld id="{FC252F15-ABD0-724C-9299-97DB87BA048F}" type="slidenum">
              <a:rPr lang="en-US" smtClean="0"/>
              <a:t>18</a:t>
            </a:fld>
            <a:endParaRPr lang="en-US"/>
          </a:p>
        </p:txBody>
      </p:sp>
    </p:spTree>
    <p:extLst>
      <p:ext uri="{BB962C8B-B14F-4D97-AF65-F5344CB8AC3E}">
        <p14:creationId xmlns:p14="http://schemas.microsoft.com/office/powerpoint/2010/main" val="2415961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a:t>
            </a:r>
            <a:r>
              <a:rPr lang="en-US" baseline="0" dirty="0" smtClean="0"/>
              <a:t> people think that eye-tracking is very feasible and would emerge as a more efficient way of navigating through interfaces. Our of the 93 people we’ve managed to push out the survey to, 72% of the respondents (:DDDDDDD) showed that they would want the ability to control user interfaces using mainly, just their eyes! </a:t>
            </a:r>
          </a:p>
          <a:p>
            <a:endParaRPr lang="en-US" baseline="0" dirty="0" smtClean="0"/>
          </a:p>
          <a:p>
            <a:r>
              <a:rPr lang="en-US" baseline="0" dirty="0" smtClean="0"/>
              <a:t>Of course, we need to keep in mind the importance of having gestures that are fluid and effective in manipulating user interfaces. </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19</a:t>
            </a:fld>
            <a:endParaRPr lang="en-US"/>
          </a:p>
        </p:txBody>
      </p:sp>
    </p:spTree>
    <p:extLst>
      <p:ext uri="{BB962C8B-B14F-4D97-AF65-F5344CB8AC3E}">
        <p14:creationId xmlns:p14="http://schemas.microsoft.com/office/powerpoint/2010/main" val="3990556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Exploring current technology</a:t>
            </a:r>
          </a:p>
          <a:p>
            <a:r>
              <a:rPr lang="en-US" dirty="0" smtClean="0"/>
              <a:t>Experimenting with</a:t>
            </a:r>
            <a:r>
              <a:rPr lang="en-US" baseline="0" dirty="0" smtClean="0"/>
              <a:t> variations</a:t>
            </a:r>
          </a:p>
          <a:p>
            <a:r>
              <a:rPr lang="en-US" baseline="0" dirty="0" smtClean="0"/>
              <a:t>Designing application for optimal interface control</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21</a:t>
            </a:fld>
            <a:endParaRPr lang="en-US"/>
          </a:p>
        </p:txBody>
      </p:sp>
    </p:spTree>
    <p:extLst>
      <p:ext uri="{BB962C8B-B14F-4D97-AF65-F5344CB8AC3E}">
        <p14:creationId xmlns:p14="http://schemas.microsoft.com/office/powerpoint/2010/main" val="23453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be cooperating</a:t>
            </a:r>
            <a:r>
              <a:rPr lang="en-US" baseline="0" dirty="0" smtClean="0"/>
              <a:t> with external mentors from the Defense Science Organization of Singapore (DSO) for our research.</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22</a:t>
            </a:fld>
            <a:endParaRPr lang="en-US"/>
          </a:p>
        </p:txBody>
      </p:sp>
    </p:spTree>
    <p:extLst>
      <p:ext uri="{BB962C8B-B14F-4D97-AF65-F5344CB8AC3E}">
        <p14:creationId xmlns:p14="http://schemas.microsoft.com/office/powerpoint/2010/main" val="1287632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our timeline for our project,</a:t>
            </a:r>
            <a:r>
              <a:rPr lang="en-US" baseline="0" dirty="0" smtClean="0"/>
              <a:t> which is broken down into the following phases. </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23</a:t>
            </a:fld>
            <a:endParaRPr lang="en-US"/>
          </a:p>
        </p:txBody>
      </p:sp>
    </p:spTree>
    <p:extLst>
      <p:ext uri="{BB962C8B-B14F-4D97-AF65-F5344CB8AC3E}">
        <p14:creationId xmlns:p14="http://schemas.microsoft.com/office/powerpoint/2010/main" val="11157257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will comprise of the programmers, designers and researchers.</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24</a:t>
            </a:fld>
            <a:endParaRPr lang="en-US"/>
          </a:p>
        </p:txBody>
      </p:sp>
    </p:spTree>
    <p:extLst>
      <p:ext uri="{BB962C8B-B14F-4D97-AF65-F5344CB8AC3E}">
        <p14:creationId xmlns:p14="http://schemas.microsoft.com/office/powerpoint/2010/main" val="677849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I-Focus is a project that could</a:t>
            </a:r>
            <a:r>
              <a:rPr lang="en-US" b="0" baseline="0" dirty="0" smtClean="0"/>
              <a:t> possibly change the way we interact with our devices.</a:t>
            </a:r>
          </a:p>
          <a:p>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a:t>
            </a:fld>
            <a:endParaRPr lang="en-US"/>
          </a:p>
        </p:txBody>
      </p:sp>
    </p:spTree>
    <p:extLst>
      <p:ext uri="{BB962C8B-B14F-4D97-AF65-F5344CB8AC3E}">
        <p14:creationId xmlns:p14="http://schemas.microsoft.com/office/powerpoint/2010/main" val="16743123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in case you</a:t>
            </a:r>
            <a:r>
              <a:rPr lang="en-US" baseline="0" dirty="0" smtClean="0"/>
              <a:t> are still not convinced…</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25</a:t>
            </a:fld>
            <a:endParaRPr lang="en-US"/>
          </a:p>
        </p:txBody>
      </p:sp>
    </p:spTree>
    <p:extLst>
      <p:ext uri="{BB962C8B-B14F-4D97-AF65-F5344CB8AC3E}">
        <p14:creationId xmlns:p14="http://schemas.microsoft.com/office/powerpoint/2010/main" val="34229093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article</a:t>
            </a:r>
            <a:r>
              <a:rPr lang="en-US" baseline="0" dirty="0" smtClean="0"/>
              <a:t> about Sony’s eye-tracking technology.</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26</a:t>
            </a:fld>
            <a:endParaRPr lang="en-US"/>
          </a:p>
        </p:txBody>
      </p:sp>
    </p:spTree>
    <p:extLst>
      <p:ext uri="{BB962C8B-B14F-4D97-AF65-F5344CB8AC3E}">
        <p14:creationId xmlns:p14="http://schemas.microsoft.com/office/powerpoint/2010/main" val="3157164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some comments from users of Sony’s eye-racking product. They are generally positive</a:t>
            </a:r>
            <a:r>
              <a:rPr lang="en-US" baseline="0" dirty="0" smtClean="0"/>
              <a:t> as it is responsive and makes gaming easier.</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27</a:t>
            </a:fld>
            <a:endParaRPr lang="en-US"/>
          </a:p>
        </p:txBody>
      </p:sp>
    </p:spTree>
    <p:extLst>
      <p:ext uri="{BB962C8B-B14F-4D97-AF65-F5344CB8AC3E}">
        <p14:creationId xmlns:p14="http://schemas.microsoft.com/office/powerpoint/2010/main" val="2066553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embarking on I-Focus</a:t>
            </a:r>
            <a:r>
              <a:rPr lang="en-US" baseline="0" dirty="0" smtClean="0"/>
              <a:t> -  an EYE-tracking project that aims to use the latest eye-tracking technology and hopefully multi-modal input such as head gestures, in order bring you an efficient, productive and intuitive interface.</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3</a:t>
            </a:fld>
            <a:endParaRPr lang="en-US"/>
          </a:p>
        </p:txBody>
      </p:sp>
    </p:spTree>
    <p:extLst>
      <p:ext uri="{BB962C8B-B14F-4D97-AF65-F5344CB8AC3E}">
        <p14:creationId xmlns:p14="http://schemas.microsoft.com/office/powerpoint/2010/main" val="1418569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smtClean="0"/>
              <a:t>I-Focus aims</a:t>
            </a:r>
            <a:r>
              <a:rPr lang="en-US" baseline="0" dirty="0" smtClean="0"/>
              <a:t> to explore, through research with the Defence Science Organisation of Singapore, the most suitable input modes and their accompanying gestures.</a:t>
            </a:r>
          </a:p>
          <a:p>
            <a:pPr marL="0" indent="0">
              <a:buFontTx/>
              <a:buNone/>
            </a:pPr>
            <a:endParaRPr lang="en-US" baseline="0" dirty="0" smtClean="0"/>
          </a:p>
          <a:p>
            <a:pPr marL="0" indent="0">
              <a:buFontTx/>
              <a:buNone/>
            </a:pPr>
            <a:r>
              <a:rPr lang="en-US" baseline="0" dirty="0" smtClean="0"/>
              <a:t>This research, of course, will go hand in hand with applications and we will be </a:t>
            </a:r>
            <a:r>
              <a:rPr lang="en-US" b="1" baseline="0" dirty="0" smtClean="0"/>
              <a:t>creating a website along with a host games</a:t>
            </a:r>
            <a:r>
              <a:rPr lang="en-US" baseline="0" dirty="0" smtClean="0"/>
              <a:t> to be used as a tool to prove that our combination of gestures and input modes can be used by people for efficient, effective and intuitive interface control.</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4</a:t>
            </a:fld>
            <a:endParaRPr lang="en-US"/>
          </a:p>
        </p:txBody>
      </p:sp>
    </p:spTree>
    <p:extLst>
      <p:ext uri="{BB962C8B-B14F-4D97-AF65-F5344CB8AC3E}">
        <p14:creationId xmlns:p14="http://schemas.microsoft.com/office/powerpoint/2010/main" val="503398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smtClean="0"/>
              <a:t>And so… our</a:t>
            </a:r>
            <a:r>
              <a:rPr lang="en-US" baseline="0" dirty="0" smtClean="0"/>
              <a:t> project is aimed particularly at the physically disabled, as they would find our project the most useful. However, our project is likewise perfect for able-bodied individuals like you and I because our project focuses on developing an intuitive interface that combines a host of input technologies</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5</a:t>
            </a:fld>
            <a:endParaRPr lang="en-US"/>
          </a:p>
        </p:txBody>
      </p:sp>
    </p:spTree>
    <p:extLst>
      <p:ext uri="{BB962C8B-B14F-4D97-AF65-F5344CB8AC3E}">
        <p14:creationId xmlns:p14="http://schemas.microsoft.com/office/powerpoint/2010/main" val="503398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[shorten if possible]</a:t>
            </a:r>
          </a:p>
          <a:p>
            <a:endParaRPr lang="en-US" dirty="0" smtClean="0"/>
          </a:p>
          <a:p>
            <a:r>
              <a:rPr lang="en-US" dirty="0" smtClean="0"/>
              <a:t>So this leads</a:t>
            </a:r>
            <a:r>
              <a:rPr lang="en-US" baseline="0" dirty="0" smtClean="0"/>
              <a:t> us to answer the question – why I-Focus? Why do we need a revamp in the current forms of mouse and even touchscreen inputs for able-bodied people? </a:t>
            </a:r>
          </a:p>
          <a:p>
            <a:r>
              <a:rPr lang="en-US" dirty="0" smtClean="0"/>
              <a:t>…</a:t>
            </a:r>
          </a:p>
          <a:p>
            <a:r>
              <a:rPr lang="en-US" dirty="0" smtClean="0"/>
              <a:t>3 words: efficiency,</a:t>
            </a:r>
            <a:r>
              <a:rPr lang="en-US" baseline="0" dirty="0" smtClean="0"/>
              <a:t> effectiveness and intuitiveness</a:t>
            </a:r>
          </a:p>
          <a:p>
            <a:endParaRPr lang="en-US" baseline="0" dirty="0" smtClean="0"/>
          </a:p>
          <a:p>
            <a:r>
              <a:rPr lang="en-US" baseline="0" dirty="0" smtClean="0"/>
              <a:t>The one-size-fits-all model of kinesthetic input which we get from the mouse is simply inefficient and unintuitive. We use the mouse for everything – clicking, moving, dragging.. And the only reason why we find the mouse pretty effective and efficient is because we have been using it for a long time. [projector screen example] With eye-tracking, everything is fast, efficient and convenient. Just look at where you want to move and click. Look at a link, click on it. Look at an icon, open the application. Efficient. Effective. Intuitive.</a:t>
            </a:r>
          </a:p>
        </p:txBody>
      </p:sp>
      <p:sp>
        <p:nvSpPr>
          <p:cNvPr id="4" name="Slide Number Placeholder 3"/>
          <p:cNvSpPr>
            <a:spLocks noGrp="1"/>
          </p:cNvSpPr>
          <p:nvPr>
            <p:ph type="sldNum" sz="quarter" idx="10"/>
          </p:nvPr>
        </p:nvSpPr>
        <p:spPr/>
        <p:txBody>
          <a:bodyPr/>
          <a:lstStyle/>
          <a:p>
            <a:fld id="{FC252F15-ABD0-724C-9299-97DB87BA048F}" type="slidenum">
              <a:rPr lang="en-US" smtClean="0"/>
              <a:t>6</a:t>
            </a:fld>
            <a:endParaRPr lang="en-US"/>
          </a:p>
        </p:txBody>
      </p:sp>
    </p:spTree>
    <p:extLst>
      <p:ext uri="{BB962C8B-B14F-4D97-AF65-F5344CB8AC3E}">
        <p14:creationId xmlns:p14="http://schemas.microsoft.com/office/powerpoint/2010/main" val="422037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FC252F15-ABD0-724C-9299-97DB87BA048F}" type="slidenum">
              <a:rPr lang="en-US" smtClean="0"/>
              <a:t>7</a:t>
            </a:fld>
            <a:endParaRPr lang="en-US"/>
          </a:p>
        </p:txBody>
      </p:sp>
    </p:spTree>
    <p:extLst>
      <p:ext uri="{BB962C8B-B14F-4D97-AF65-F5344CB8AC3E}">
        <p14:creationId xmlns:p14="http://schemas.microsoft.com/office/powerpoint/2010/main" val="3234851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device we would be using is the </a:t>
            </a:r>
            <a:r>
              <a:rPr lang="en-US" baseline="0" dirty="0" err="1" smtClean="0"/>
              <a:t>EyeTribe</a:t>
            </a:r>
            <a:r>
              <a:rPr lang="en-US" baseline="0" dirty="0" smtClean="0"/>
              <a:t> eye-tracker, which is affordable and a lot more accurate than webcams.</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8</a:t>
            </a:fld>
            <a:endParaRPr lang="en-US"/>
          </a:p>
        </p:txBody>
      </p:sp>
    </p:spTree>
    <p:extLst>
      <p:ext uri="{BB962C8B-B14F-4D97-AF65-F5344CB8AC3E}">
        <p14:creationId xmlns:p14="http://schemas.microsoft.com/office/powerpoint/2010/main" val="4129025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project aims to use eye-tracking technologies to explore multi-modal input methods which include head gestures, touch, and clicks, to create a better experience interacting with our daily devices.</a:t>
            </a:r>
            <a:endParaRPr lang="en-US" dirty="0" smtClean="0"/>
          </a:p>
          <a:p>
            <a:endParaRPr lang="en-US" dirty="0" smtClean="0"/>
          </a:p>
          <a:p>
            <a:r>
              <a:rPr lang="en-US" dirty="0" smtClean="0"/>
              <a:t>But</a:t>
            </a:r>
            <a:r>
              <a:rPr lang="en-US" baseline="0" dirty="0" smtClean="0"/>
              <a:t> at the end of the day, we would be using mainly eye gestures to create an efficient, effective, and intuitive interface. </a:t>
            </a:r>
            <a:endParaRPr lang="en-US" dirty="0"/>
          </a:p>
        </p:txBody>
      </p:sp>
      <p:sp>
        <p:nvSpPr>
          <p:cNvPr id="4" name="Slide Number Placeholder 3"/>
          <p:cNvSpPr>
            <a:spLocks noGrp="1"/>
          </p:cNvSpPr>
          <p:nvPr>
            <p:ph type="sldNum" sz="quarter" idx="10"/>
          </p:nvPr>
        </p:nvSpPr>
        <p:spPr/>
        <p:txBody>
          <a:bodyPr/>
          <a:lstStyle/>
          <a:p>
            <a:fld id="{FC252F15-ABD0-724C-9299-97DB87BA048F}" type="slidenum">
              <a:rPr lang="en-US" smtClean="0"/>
              <a:t>9</a:t>
            </a:fld>
            <a:endParaRPr lang="en-US"/>
          </a:p>
        </p:txBody>
      </p:sp>
    </p:spTree>
    <p:extLst>
      <p:ext uri="{BB962C8B-B14F-4D97-AF65-F5344CB8AC3E}">
        <p14:creationId xmlns:p14="http://schemas.microsoft.com/office/powerpoint/2010/main" val="321186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alphaModFix amt="90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130425"/>
            <a:ext cx="8358394" cy="1470025"/>
          </a:xfrm>
          <a:noFill/>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199"/>
            <a:ext cx="6400800" cy="2129162"/>
          </a:xfrm>
          <a:solidFill>
            <a:schemeClr val="bg2">
              <a:alpha val="65000"/>
            </a:schemeClr>
          </a:solidFill>
        </p:spPr>
        <p:txBody>
          <a:bodyPr/>
          <a:lstStyle>
            <a:lvl1pPr marL="0" indent="0" algn="ctr">
              <a:buNone/>
              <a:defRPr>
                <a:solidFill>
                  <a:schemeClr val="tx1">
                    <a:lumMod val="85000"/>
                    <a:lumOff val="15000"/>
                  </a:schemeClr>
                </a:solidFill>
                <a:latin typeface="Museo 300" pitchFamily="50"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latin typeface="Museo 300" pitchFamily="50" charset="0"/>
              </a:defRPr>
            </a:lvl1pPr>
          </a:lstStyle>
          <a:p>
            <a:fld id="{14E08549-1AEB-9B4F-BDF3-2C53AA2AF0CC}" type="datetimeFigureOut">
              <a:rPr lang="en-US" smtClean="0"/>
              <a:pPr/>
              <a:t>17/6/14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atin typeface="Museo 300" pitchFamily="50" charset="0"/>
              </a:defRPr>
            </a:lvl1p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Museo 300" pitchFamily="50" charset="0"/>
              </a:defRPr>
            </a:lvl1pPr>
          </a:lstStyle>
          <a:p>
            <a:fld id="{3BC2C3C3-3B99-C94B-A8A9-6D4E429CB87C}" type="slidenum">
              <a:rPr lang="en-US" smtClean="0"/>
              <a:pPr/>
              <a:t>‹#›</a:t>
            </a:fld>
            <a:endParaRPr lang="en-US"/>
          </a:p>
        </p:txBody>
      </p:sp>
    </p:spTree>
    <p:extLst>
      <p:ext uri="{BB962C8B-B14F-4D97-AF65-F5344CB8AC3E}">
        <p14:creationId xmlns:p14="http://schemas.microsoft.com/office/powerpoint/2010/main" val="582645427"/>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4193970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668135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6593280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305705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5265" y="4419351"/>
            <a:ext cx="7772400" cy="1362075"/>
          </a:xfrm>
          <a:solidFill>
            <a:schemeClr val="tx1">
              <a:lumMod val="85000"/>
              <a:lumOff val="15000"/>
              <a:alpha val="75000"/>
            </a:schemeClr>
          </a:solidFill>
          <a:ln>
            <a:noFill/>
          </a:ln>
        </p:spPr>
        <p:txBody>
          <a:bodyPr anchor="t"/>
          <a:lstStyle>
            <a:lvl1pPr algn="l">
              <a:defRPr sz="4000" b="1" cap="all">
                <a:solidFill>
                  <a:srgbClr val="FFFFFF"/>
                </a:solidFill>
              </a:defRPr>
            </a:lvl1pPr>
          </a:lstStyle>
          <a:p>
            <a:r>
              <a:rPr lang="en-US" dirty="0" smtClean="0"/>
              <a:t>Click to edit Master 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817856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5057172"/>
          </a:xfrm>
          <a:solidFill>
            <a:schemeClr val="tx1">
              <a:lumMod val="85000"/>
              <a:lumOff val="15000"/>
              <a:alpha val="21000"/>
            </a:schemeClr>
          </a:solidFill>
        </p:spPr>
        <p:txBody>
          <a:bodyPr/>
          <a:lstStyle>
            <a:lvl1pPr>
              <a:defRPr>
                <a:latin typeface="Museo 300" pitchFamily="50" charset="0"/>
              </a:defRPr>
            </a:lvl1pPr>
            <a:lvl2pPr>
              <a:defRPr>
                <a:latin typeface="Museo 300" pitchFamily="50" charset="0"/>
              </a:defRPr>
            </a:lvl2pPr>
            <a:lvl3pPr>
              <a:defRPr>
                <a:latin typeface="Museo 300" pitchFamily="50" charset="0"/>
              </a:defRPr>
            </a:lvl3pPr>
            <a:lvl4pPr>
              <a:defRPr>
                <a:latin typeface="Museo 300" pitchFamily="50" charset="0"/>
              </a:defRPr>
            </a:lvl4pPr>
            <a:lvl5pPr>
              <a:defRPr>
                <a:latin typeface="Museo 300" pitchFamily="50" charset="0"/>
              </a:defRPr>
            </a:lvl5pPr>
            <a:lvl6pPr>
              <a:defRPr>
                <a:solidFill>
                  <a:schemeClr val="bg1"/>
                </a:solidFill>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0687611"/>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90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5265" y="4206548"/>
            <a:ext cx="7772400" cy="1648111"/>
          </a:xfrm>
          <a:solidFill>
            <a:schemeClr val="tx1">
              <a:lumMod val="85000"/>
              <a:lumOff val="15000"/>
              <a:alpha val="75000"/>
            </a:schemeClr>
          </a:solidFill>
          <a:ln>
            <a:noFill/>
          </a:ln>
        </p:spPr>
        <p:txBody>
          <a:bodyPr anchor="t">
            <a:normAutofit/>
          </a:bodyPr>
          <a:lstStyle>
            <a:lvl1pPr algn="l">
              <a:defRPr sz="4800" b="1" cap="none" normalizeH="0" baseline="0">
                <a:solidFill>
                  <a:srgbClr val="FFFFFF"/>
                </a:solidFill>
              </a:defRPr>
            </a:lvl1pPr>
          </a:lstStyle>
          <a:p>
            <a:r>
              <a:rPr lang="en-US" dirty="0" smtClean="0"/>
              <a:t>Click to Edit Master slide</a:t>
            </a:r>
            <a:endParaRPr lang="en-US" dirty="0"/>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7" name="Footer Placeholder 6"/>
          <p:cNvSpPr>
            <a:spLocks noGrp="1"/>
          </p:cNvSpPr>
          <p:nvPr>
            <p:ph type="ftr" sz="quarter" idx="11"/>
          </p:nvPr>
        </p:nvSpPr>
        <p:spPr>
          <a:xfrm>
            <a:off x="3124200" y="6356350"/>
            <a:ext cx="2895600" cy="365125"/>
          </a:xfrm>
          <a:prstGeom prst="rect">
            <a:avLst/>
          </a:prstGeom>
        </p:spPr>
        <p:txBody>
          <a:bodyPr/>
          <a:lstStyle/>
          <a:p>
            <a:endParaRPr lang="en-US"/>
          </a:p>
        </p:txBody>
      </p:sp>
      <p:sp>
        <p:nvSpPr>
          <p:cNvPr id="8" name="Slide Number Placeholder 7"/>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817856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990506147"/>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4"/>
            <a:ext cx="4040188" cy="43529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4"/>
            <a:ext cx="4041775" cy="43529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23914596"/>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57810" y="1674813"/>
            <a:ext cx="2151380" cy="639762"/>
          </a:xfrm>
        </p:spPr>
        <p:txBody>
          <a:bodyPr anchor="b"/>
          <a:lstStyle>
            <a:lvl1pPr marL="0" indent="0" algn="ctr">
              <a:buNone/>
              <a:defRPr sz="2400" b="0">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
        <p:nvSpPr>
          <p:cNvPr id="4" name="Content Placeholder 3"/>
          <p:cNvSpPr>
            <a:spLocks noGrp="1"/>
          </p:cNvSpPr>
          <p:nvPr>
            <p:ph sz="half" idx="2"/>
          </p:nvPr>
        </p:nvSpPr>
        <p:spPr>
          <a:xfrm>
            <a:off x="257810" y="2314574"/>
            <a:ext cx="2151380" cy="4391025"/>
          </a:xfrm>
        </p:spPr>
        <p:txBody>
          <a:bodyPr/>
          <a:lstStyle>
            <a:lvl1pPr>
              <a:defRPr sz="2400"/>
            </a:lvl1pPr>
            <a:lvl2pPr>
              <a:defRPr sz="2000"/>
            </a:lvl2pPr>
            <a:lvl3pPr>
              <a:defRPr sz="1800"/>
            </a:lvl3pPr>
            <a:lvl4pPr marL="1371600" indent="0">
              <a:buNone/>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0" name="Text Placeholder 2"/>
          <p:cNvSpPr>
            <a:spLocks noGrp="1"/>
          </p:cNvSpPr>
          <p:nvPr>
            <p:ph type="body" idx="10"/>
          </p:nvPr>
        </p:nvSpPr>
        <p:spPr>
          <a:xfrm>
            <a:off x="2429510" y="1674813"/>
            <a:ext cx="2151380" cy="639762"/>
          </a:xfrm>
        </p:spPr>
        <p:txBody>
          <a:bodyPr anchor="b"/>
          <a:lstStyle>
            <a:lvl1pPr marL="0" indent="0" algn="ctr">
              <a:buNone/>
              <a:defRPr sz="2400" b="0">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
        <p:nvSpPr>
          <p:cNvPr id="11" name="Content Placeholder 3"/>
          <p:cNvSpPr>
            <a:spLocks noGrp="1"/>
          </p:cNvSpPr>
          <p:nvPr>
            <p:ph sz="half" idx="11"/>
          </p:nvPr>
        </p:nvSpPr>
        <p:spPr>
          <a:xfrm>
            <a:off x="2429510" y="2314574"/>
            <a:ext cx="2151380" cy="4391025"/>
          </a:xfrm>
        </p:spPr>
        <p:txBody>
          <a:bodyPr/>
          <a:lstStyle>
            <a:lvl1pPr>
              <a:defRPr sz="2400"/>
            </a:lvl1pPr>
            <a:lvl2pPr>
              <a:defRPr sz="2000"/>
            </a:lvl2pPr>
            <a:lvl3pPr>
              <a:defRPr sz="1800"/>
            </a:lvl3pPr>
            <a:lvl4pPr marL="1371600" indent="0">
              <a:buNone/>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6" name="Text Placeholder 2"/>
          <p:cNvSpPr>
            <a:spLocks noGrp="1"/>
          </p:cNvSpPr>
          <p:nvPr>
            <p:ph type="body" idx="12"/>
          </p:nvPr>
        </p:nvSpPr>
        <p:spPr>
          <a:xfrm>
            <a:off x="4606290" y="1674813"/>
            <a:ext cx="2151380" cy="639762"/>
          </a:xfrm>
        </p:spPr>
        <p:txBody>
          <a:bodyPr anchor="b"/>
          <a:lstStyle>
            <a:lvl1pPr marL="0" indent="0" algn="ctr">
              <a:buNone/>
              <a:defRPr sz="2400" b="0">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
        <p:nvSpPr>
          <p:cNvPr id="17" name="Content Placeholder 3"/>
          <p:cNvSpPr>
            <a:spLocks noGrp="1"/>
          </p:cNvSpPr>
          <p:nvPr>
            <p:ph sz="half" idx="13"/>
          </p:nvPr>
        </p:nvSpPr>
        <p:spPr>
          <a:xfrm>
            <a:off x="4606290" y="2314574"/>
            <a:ext cx="2151380" cy="4391025"/>
          </a:xfrm>
        </p:spPr>
        <p:txBody>
          <a:bodyPr/>
          <a:lstStyle>
            <a:lvl1pPr>
              <a:defRPr sz="2400"/>
            </a:lvl1pPr>
            <a:lvl2pPr>
              <a:defRPr sz="2000"/>
            </a:lvl2pPr>
            <a:lvl3pPr>
              <a:defRPr sz="1800"/>
            </a:lvl3pPr>
            <a:lvl4pPr marL="1371600" indent="0">
              <a:buNone/>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18" name="Text Placeholder 2"/>
          <p:cNvSpPr>
            <a:spLocks noGrp="1"/>
          </p:cNvSpPr>
          <p:nvPr>
            <p:ph type="body" idx="14"/>
          </p:nvPr>
        </p:nvSpPr>
        <p:spPr>
          <a:xfrm>
            <a:off x="6777990" y="1674813"/>
            <a:ext cx="2151380" cy="639762"/>
          </a:xfrm>
        </p:spPr>
        <p:txBody>
          <a:bodyPr anchor="b"/>
          <a:lstStyle>
            <a:lvl1pPr marL="0" indent="0" algn="ctr">
              <a:buNone/>
              <a:defRPr sz="2400" b="0">
                <a:latin typeface="Museo 7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
        <p:nvSpPr>
          <p:cNvPr id="19" name="Content Placeholder 3"/>
          <p:cNvSpPr>
            <a:spLocks noGrp="1"/>
          </p:cNvSpPr>
          <p:nvPr>
            <p:ph sz="half" idx="15"/>
          </p:nvPr>
        </p:nvSpPr>
        <p:spPr>
          <a:xfrm>
            <a:off x="6777990" y="2314574"/>
            <a:ext cx="2151380" cy="4391025"/>
          </a:xfrm>
        </p:spPr>
        <p:txBody>
          <a:bodyPr/>
          <a:lstStyle>
            <a:lvl1pPr>
              <a:defRPr sz="2400"/>
            </a:lvl1pPr>
            <a:lvl2pPr>
              <a:defRPr sz="2000"/>
            </a:lvl2pPr>
            <a:lvl3pPr>
              <a:defRPr sz="1800"/>
            </a:lvl3pPr>
            <a:lvl4pPr marL="1371600" indent="0">
              <a:buNone/>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Tree>
    <p:extLst>
      <p:ext uri="{BB962C8B-B14F-4D97-AF65-F5344CB8AC3E}">
        <p14:creationId xmlns:p14="http://schemas.microsoft.com/office/powerpoint/2010/main" val="220889612"/>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085258473"/>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2168483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2">
    <p:bg>
      <p:bgPr>
        <a:blipFill dpi="0" rotWithShape="1">
          <a:blip r:embed="rId2">
            <a:alphaModFix amt="90000"/>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14E08549-1AEB-9B4F-BDF3-2C53AA2AF0CC}" type="datetimeFigureOut">
              <a:rPr lang="en-US" smtClean="0"/>
              <a:t>17/6/14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3BC2C3C3-3B99-C94B-A8A9-6D4E429CB87C}" type="slidenum">
              <a:rPr lang="en-US" smtClean="0"/>
              <a:t>‹#›</a:t>
            </a:fld>
            <a:endParaRPr lang="en-US"/>
          </a:p>
        </p:txBody>
      </p:sp>
    </p:spTree>
    <p:extLst>
      <p:ext uri="{BB962C8B-B14F-4D97-AF65-F5344CB8AC3E}">
        <p14:creationId xmlns:p14="http://schemas.microsoft.com/office/powerpoint/2010/main" val="34268498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90000"/>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a:solidFill>
            <a:schemeClr val="tx2">
              <a:alpha val="16000"/>
            </a:schemeClr>
          </a:solidFill>
        </p:spPr>
        <p:txBody>
          <a:bodyPr vert="horz" lIns="91440" tIns="45720" rIns="91440" bIns="45720" rtlCol="0" anchor="ctr">
            <a:normAutofit/>
          </a:bodyPr>
          <a:lstStyle/>
          <a:p>
            <a:r>
              <a:rPr lang="en-US" dirty="0" smtClean="0"/>
              <a:t>Edit Master title style</a:t>
            </a:r>
            <a:endParaRPr lang="en-US" dirty="0"/>
          </a:p>
        </p:txBody>
      </p:sp>
      <p:sp>
        <p:nvSpPr>
          <p:cNvPr id="3" name="Text Placeholder 2"/>
          <p:cNvSpPr>
            <a:spLocks noGrp="1"/>
          </p:cNvSpPr>
          <p:nvPr>
            <p:ph type="body" idx="1"/>
          </p:nvPr>
        </p:nvSpPr>
        <p:spPr>
          <a:xfrm>
            <a:off x="457200" y="1600200"/>
            <a:ext cx="8229600" cy="5057172"/>
          </a:xfrm>
          <a:prstGeom prst="rect">
            <a:avLst/>
          </a:prstGeom>
          <a:solidFill>
            <a:schemeClr val="tx1">
              <a:lumMod val="85000"/>
              <a:lumOff val="15000"/>
              <a:alpha val="23000"/>
            </a:schemeClr>
          </a:solidFill>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149286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33" r:id="rId6"/>
    <p:sldLayoutId id="2147483726" r:id="rId7"/>
    <p:sldLayoutId id="2147483727" r:id="rId8"/>
    <p:sldLayoutId id="2147483732" r:id="rId9"/>
    <p:sldLayoutId id="2147483728" r:id="rId10"/>
    <p:sldLayoutId id="2147483729" r:id="rId11"/>
    <p:sldLayoutId id="2147483730" r:id="rId12"/>
    <p:sldLayoutId id="2147483731" r:id="rId13"/>
    <p:sldLayoutId id="2147483663" r:id="rId14"/>
  </p:sldLayoutIdLst>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5400" b="1" i="0" kern="1200">
          <a:solidFill>
            <a:schemeClr val="bg2"/>
          </a:solidFill>
          <a:latin typeface="Sansation Regular"/>
          <a:ea typeface="+mj-ea"/>
          <a:cs typeface="Sansation Regular"/>
        </a:defRPr>
      </a:lvl1pPr>
    </p:titleStyle>
    <p:bodyStyle>
      <a:lvl1pPr marL="342900" indent="-342900" algn="l" defTabSz="457200" rtl="0" eaLnBrk="1" latinLnBrk="0" hangingPunct="1">
        <a:spcBef>
          <a:spcPct val="20000"/>
        </a:spcBef>
        <a:buFont typeface="Arial"/>
        <a:buChar char="•"/>
        <a:defRPr sz="3200" b="0" i="0" kern="1200">
          <a:solidFill>
            <a:srgbClr val="EEECE1"/>
          </a:solidFill>
          <a:latin typeface="Museo 300" pitchFamily="50" charset="0"/>
          <a:ea typeface="+mn-ea"/>
          <a:cs typeface="Museo 300" pitchFamily="50" charset="0"/>
        </a:defRPr>
      </a:lvl1pPr>
      <a:lvl2pPr marL="742950" indent="-285750" algn="l" defTabSz="457200" rtl="0" eaLnBrk="1" latinLnBrk="0" hangingPunct="1">
        <a:spcBef>
          <a:spcPct val="20000"/>
        </a:spcBef>
        <a:buFont typeface="Arial"/>
        <a:buChar char="–"/>
        <a:defRPr sz="2800" b="0" i="0" kern="1200">
          <a:solidFill>
            <a:srgbClr val="EEECE1"/>
          </a:solidFill>
          <a:latin typeface="Museo 300" pitchFamily="50" charset="0"/>
          <a:ea typeface="+mn-ea"/>
          <a:cs typeface="Museo 300" pitchFamily="50" charset="0"/>
        </a:defRPr>
      </a:lvl2pPr>
      <a:lvl3pPr marL="1143000" indent="-228600" algn="l" defTabSz="457200" rtl="0" eaLnBrk="1" latinLnBrk="0" hangingPunct="1">
        <a:spcBef>
          <a:spcPct val="20000"/>
        </a:spcBef>
        <a:buFont typeface="Arial"/>
        <a:buChar char="•"/>
        <a:defRPr sz="2400" b="0" i="0" kern="1200">
          <a:solidFill>
            <a:srgbClr val="EEECE1"/>
          </a:solidFill>
          <a:latin typeface="Museo 300" pitchFamily="50" charset="0"/>
          <a:ea typeface="+mn-ea"/>
          <a:cs typeface="Museo 300" pitchFamily="50" charset="0"/>
        </a:defRPr>
      </a:lvl3pPr>
      <a:lvl4pPr marL="1600200" indent="-228600" algn="l" defTabSz="457200" rtl="0" eaLnBrk="1" latinLnBrk="0" hangingPunct="1">
        <a:spcBef>
          <a:spcPct val="20000"/>
        </a:spcBef>
        <a:buFont typeface="Arial"/>
        <a:buChar char="–"/>
        <a:defRPr sz="2000" b="0" i="0" kern="1200">
          <a:solidFill>
            <a:srgbClr val="EEECE1"/>
          </a:solidFill>
          <a:latin typeface="Museo 300" pitchFamily="50" charset="0"/>
          <a:ea typeface="+mn-ea"/>
          <a:cs typeface="Museo 300" pitchFamily="50" charset="0"/>
        </a:defRPr>
      </a:lvl4pPr>
      <a:lvl5pPr marL="2057400" indent="-228600" algn="l" defTabSz="457200" rtl="0" eaLnBrk="1" latinLnBrk="0" hangingPunct="1">
        <a:spcBef>
          <a:spcPct val="20000"/>
        </a:spcBef>
        <a:buFont typeface="Arial"/>
        <a:buChar char="»"/>
        <a:defRPr sz="2000" b="0" i="0" kern="1200">
          <a:solidFill>
            <a:srgbClr val="EEECE1"/>
          </a:solidFill>
          <a:latin typeface="Museo 300" pitchFamily="50" charset="0"/>
          <a:ea typeface="+mn-ea"/>
          <a:cs typeface="Museo 300" pitchFamily="50"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4" Type="http://schemas.microsoft.com/office/2007/relationships/hdphoto" Target="../media/hdphoto1.wdp"/><Relationship Id="rId5" Type="http://schemas.openxmlformats.org/officeDocument/2006/relationships/image" Target="../media/image15.png"/><Relationship Id="rId6" Type="http://schemas.openxmlformats.org/officeDocument/2006/relationships/image" Target="../media/image16.png"/><Relationship Id="rId7"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4" Type="http://schemas.openxmlformats.org/officeDocument/2006/relationships/image" Target="../media/image22.jpg"/><Relationship Id="rId5" Type="http://schemas.openxmlformats.org/officeDocument/2006/relationships/image" Target="../media/image23.jp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2.jp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819221"/>
            <a:ext cx="8358394" cy="1470025"/>
          </a:xfrm>
        </p:spPr>
        <p:txBody>
          <a:bodyPr>
            <a:normAutofit/>
          </a:bodyPr>
          <a:lstStyle/>
          <a:p>
            <a:r>
              <a:rPr lang="en-US" sz="8000" dirty="0" smtClean="0">
                <a:latin typeface="Museo 900" pitchFamily="50" charset="0"/>
                <a:cs typeface="Audiowide"/>
              </a:rPr>
              <a:t>I-Focus</a:t>
            </a:r>
            <a:endParaRPr lang="en-US" sz="8000" dirty="0">
              <a:latin typeface="Museo 900" pitchFamily="50" charset="0"/>
              <a:cs typeface="Audiowide"/>
            </a:endParaRPr>
          </a:p>
        </p:txBody>
      </p:sp>
      <p:sp>
        <p:nvSpPr>
          <p:cNvPr id="3" name="Subtitle 2"/>
          <p:cNvSpPr>
            <a:spLocks noGrp="1"/>
          </p:cNvSpPr>
          <p:nvPr>
            <p:ph type="subTitle" idx="1"/>
          </p:nvPr>
        </p:nvSpPr>
        <p:spPr>
          <a:xfrm>
            <a:off x="1371600" y="3552088"/>
            <a:ext cx="6400800" cy="2876066"/>
          </a:xfrm>
          <a:solidFill>
            <a:schemeClr val="bg2">
              <a:alpha val="65000"/>
            </a:schemeClr>
          </a:solidFill>
        </p:spPr>
        <p:txBody>
          <a:bodyPr>
            <a:normAutofit/>
          </a:bodyPr>
          <a:lstStyle/>
          <a:p>
            <a:r>
              <a:rPr lang="en-US" u="sng" dirty="0" smtClean="0">
                <a:latin typeface="Museo 500" panose="02000000000000000000" pitchFamily="50" charset="0"/>
                <a:cs typeface="Museo 700 Regular"/>
              </a:rPr>
              <a:t>Group</a:t>
            </a:r>
            <a:r>
              <a:rPr lang="en-US" u="sng" dirty="0" smtClean="0">
                <a:solidFill>
                  <a:schemeClr val="tx1">
                    <a:lumMod val="85000"/>
                    <a:lumOff val="15000"/>
                  </a:schemeClr>
                </a:solidFill>
                <a:latin typeface="Museo 500" panose="02000000000000000000" pitchFamily="50" charset="0"/>
                <a:cs typeface="Museo 700 Regular"/>
              </a:rPr>
              <a:t> 10-11</a:t>
            </a:r>
            <a:r>
              <a:rPr lang="en-US" dirty="0" smtClean="0">
                <a:solidFill>
                  <a:schemeClr val="tx1">
                    <a:lumMod val="85000"/>
                    <a:lumOff val="15000"/>
                  </a:schemeClr>
                </a:solidFill>
                <a:latin typeface="Museo 500" panose="02000000000000000000" pitchFamily="50" charset="0"/>
                <a:cs typeface="Museo 700 Regular"/>
              </a:rPr>
              <a:t/>
            </a:r>
            <a:br>
              <a:rPr lang="en-US" dirty="0" smtClean="0">
                <a:solidFill>
                  <a:schemeClr val="tx1">
                    <a:lumMod val="85000"/>
                    <a:lumOff val="15000"/>
                  </a:schemeClr>
                </a:solidFill>
                <a:latin typeface="Museo 500" panose="02000000000000000000" pitchFamily="50" charset="0"/>
                <a:cs typeface="Museo 700 Regular"/>
              </a:rPr>
            </a:br>
            <a:r>
              <a:rPr lang="en-US" dirty="0" smtClean="0">
                <a:solidFill>
                  <a:schemeClr val="tx1">
                    <a:lumMod val="85000"/>
                    <a:lumOff val="15000"/>
                  </a:schemeClr>
                </a:solidFill>
                <a:latin typeface="Museo 300" pitchFamily="50" charset="0"/>
              </a:rPr>
              <a:t>Samuel Leong 4S1(17)</a:t>
            </a:r>
          </a:p>
          <a:p>
            <a:r>
              <a:rPr lang="en-US" dirty="0" smtClean="0">
                <a:solidFill>
                  <a:schemeClr val="tx1">
                    <a:lumMod val="85000"/>
                    <a:lumOff val="15000"/>
                  </a:schemeClr>
                </a:solidFill>
                <a:latin typeface="Museo 300" pitchFamily="50" charset="0"/>
              </a:rPr>
              <a:t>Ryan Tan 4S1(21)</a:t>
            </a:r>
            <a:endParaRPr lang="en-US" dirty="0">
              <a:solidFill>
                <a:schemeClr val="tx1">
                  <a:lumMod val="85000"/>
                  <a:lumOff val="15000"/>
                </a:schemeClr>
              </a:solidFill>
              <a:latin typeface="Museo 300" pitchFamily="50" charset="0"/>
            </a:endParaRPr>
          </a:p>
          <a:p>
            <a:r>
              <a:rPr lang="en-US" dirty="0" smtClean="0">
                <a:solidFill>
                  <a:schemeClr val="tx1">
                    <a:lumMod val="85000"/>
                    <a:lumOff val="15000"/>
                  </a:schemeClr>
                </a:solidFill>
                <a:latin typeface="Museo 300" pitchFamily="50" charset="0"/>
              </a:rPr>
              <a:t>Walter Kong 4O3(33)</a:t>
            </a:r>
          </a:p>
          <a:p>
            <a:r>
              <a:rPr lang="en-US" dirty="0" err="1" smtClean="0">
                <a:solidFill>
                  <a:schemeClr val="tx1">
                    <a:lumMod val="85000"/>
                    <a:lumOff val="15000"/>
                  </a:schemeClr>
                </a:solidFill>
                <a:latin typeface="Museo 300" pitchFamily="50" charset="0"/>
              </a:rPr>
              <a:t>Songyuan</a:t>
            </a:r>
            <a:r>
              <a:rPr lang="en-US" dirty="0" smtClean="0">
                <a:solidFill>
                  <a:schemeClr val="tx1">
                    <a:lumMod val="85000"/>
                    <a:lumOff val="15000"/>
                  </a:schemeClr>
                </a:solidFill>
                <a:latin typeface="Museo 300" pitchFamily="50" charset="0"/>
              </a:rPr>
              <a:t> 4S2(20)</a:t>
            </a:r>
          </a:p>
        </p:txBody>
      </p:sp>
    </p:spTree>
    <p:extLst>
      <p:ext uri="{BB962C8B-B14F-4D97-AF65-F5344CB8AC3E}">
        <p14:creationId xmlns:p14="http://schemas.microsoft.com/office/powerpoint/2010/main" val="89753167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txBox="1">
            <a:spLocks/>
          </p:cNvSpPr>
          <p:nvPr/>
        </p:nvSpPr>
        <p:spPr>
          <a:xfrm>
            <a:off x="457200" y="308504"/>
            <a:ext cx="8229600" cy="1143000"/>
          </a:xfrm>
          <a:prstGeom prst="rect">
            <a:avLst/>
          </a:prstGeom>
          <a:solidFill>
            <a:schemeClr val="tx1">
              <a:lumMod val="85000"/>
              <a:lumOff val="15000"/>
              <a:alpha val="75000"/>
            </a:schemeClr>
          </a:solidFill>
          <a:ln>
            <a:noFill/>
          </a:ln>
        </p:spPr>
        <p:txBody>
          <a:bodyPr vert="horz" lIns="91440" tIns="45720" rIns="91440" bIns="45720" rtlCol="0" anchor="t">
            <a:normAutofit/>
          </a:bodyPr>
          <a:lstStyle>
            <a:lvl1pPr algn="l" defTabSz="457200" rtl="0" eaLnBrk="1" latinLnBrk="0" hangingPunct="1">
              <a:spcBef>
                <a:spcPct val="0"/>
              </a:spcBef>
              <a:buNone/>
              <a:defRPr sz="4800" b="1" i="0" kern="1200" cap="none" normalizeH="0" baseline="0">
                <a:solidFill>
                  <a:srgbClr val="FFFFFF"/>
                </a:solidFill>
                <a:latin typeface="Sansation Regular"/>
                <a:ea typeface="+mj-ea"/>
                <a:cs typeface="Sansation Regular"/>
              </a:defRPr>
            </a:lvl1pPr>
          </a:lstStyle>
          <a:p>
            <a:pPr algn="ctr"/>
            <a:r>
              <a:rPr lang="en-US" sz="5400" dirty="0" smtClean="0"/>
              <a:t>The Applications</a:t>
            </a:r>
            <a:endParaRPr lang="en-US" sz="5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74" y="1446316"/>
            <a:ext cx="2573868" cy="257386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466" y="4139359"/>
            <a:ext cx="2296019" cy="2300468"/>
          </a:xfrm>
          <a:prstGeom prst="rect">
            <a:avLst/>
          </a:prstGeom>
        </p:spPr>
      </p:pic>
      <p:pic>
        <p:nvPicPr>
          <p:cNvPr id="8"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t="10523" b="5869"/>
          <a:stretch/>
        </p:blipFill>
        <p:spPr bwMode="auto">
          <a:xfrm>
            <a:off x="3048002" y="2774741"/>
            <a:ext cx="5818152" cy="273495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6165160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Programming Languages</a:t>
            </a:r>
            <a:endParaRPr lang="en-US" sz="4800" dirty="0"/>
          </a:p>
        </p:txBody>
      </p:sp>
      <p:grpSp>
        <p:nvGrpSpPr>
          <p:cNvPr id="7" name="Group 6"/>
          <p:cNvGrpSpPr/>
          <p:nvPr/>
        </p:nvGrpSpPr>
        <p:grpSpPr>
          <a:xfrm>
            <a:off x="811760" y="1408925"/>
            <a:ext cx="7548470" cy="2753768"/>
            <a:chOff x="811760" y="1408925"/>
            <a:chExt cx="7548470" cy="2753768"/>
          </a:xfrm>
        </p:grpSpPr>
        <p:pic>
          <p:nvPicPr>
            <p:cNvPr id="2052" name="Picture 4" descr="http://jonathlee.com/images/web/jonathlee/html5+css3+javascript+responsive+icon-logo.png"/>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5082" b="94098" l="0" r="76458">
                          <a14:foregroundMark x1="62187" y1="45246" x2="62187" y2="45246"/>
                          <a14:foregroundMark x1="67083" y1="44918" x2="67083" y2="44918"/>
                          <a14:foregroundMark x1="68125" y1="58361" x2="68125" y2="58361"/>
                          <a14:foregroundMark x1="69271" y1="57049" x2="69271" y2="57049"/>
                          <a14:foregroundMark x1="32188" y1="28852" x2="32188" y2="28852"/>
                          <a14:foregroundMark x1="38750" y1="38361" x2="38750" y2="38361"/>
                          <a14:foregroundMark x1="39479" y1="62623" x2="39479" y2="62623"/>
                          <a14:foregroundMark x1="40313" y1="69836" x2="40313" y2="69836"/>
                          <a14:foregroundMark x1="32813" y1="69180" x2="32813" y2="69180"/>
                          <a14:foregroundMark x1="36250" y1="62623" x2="36250" y2="62623"/>
                          <a14:foregroundMark x1="43229" y1="53115" x2="43229" y2="53115"/>
                          <a14:foregroundMark x1="44375" y1="41639" x2="44375" y2="41639"/>
                          <a14:foregroundMark x1="39896" y1="31148" x2="39896" y2="31148"/>
                          <a14:foregroundMark x1="39271" y1="23607" x2="39271" y2="23607"/>
                          <a14:foregroundMark x1="32396" y1="22951" x2="32396" y2="22951"/>
                          <a14:foregroundMark x1="38333" y1="52459" x2="38333" y2="52459"/>
                          <a14:foregroundMark x1="32604" y1="52459" x2="32604" y2="52459"/>
                          <a14:foregroundMark x1="35208" y1="36393" x2="35208" y2="36393"/>
                          <a14:foregroundMark x1="39896" y1="76393" x2="39896" y2="76393"/>
                          <a14:foregroundMark x1="42188" y1="80000" x2="42188" y2="80000"/>
                          <a14:foregroundMark x1="44167" y1="73115" x2="44167" y2="73115"/>
                          <a14:foregroundMark x1="34167" y1="78689" x2="34167" y2="78689"/>
                          <a14:foregroundMark x1="34583" y1="70492" x2="34583" y2="70492"/>
                          <a14:foregroundMark x1="43021" y1="69836" x2="43021" y2="69836"/>
                          <a14:foregroundMark x1="40938" y1="60328" x2="40938" y2="60328"/>
                          <a14:foregroundMark x1="39167" y1="43607" x2="39167" y2="43607"/>
                          <a14:foregroundMark x1="43229" y1="37705" x2="43229" y2="37705"/>
                          <a14:foregroundMark x1="41979" y1="31803" x2="41979" y2="31803"/>
                          <a14:foregroundMark x1="41563" y1="31803" x2="41563" y2="31803"/>
                          <a14:foregroundMark x1="40521" y1="34426" x2="40521" y2="34426"/>
                          <a14:foregroundMark x1="39271" y1="33770" x2="39271" y2="33770"/>
                          <a14:foregroundMark x1="37292" y1="32459" x2="37292" y2="32459"/>
                          <a14:foregroundMark x1="35833" y1="32459" x2="35833" y2="32459"/>
                          <a14:foregroundMark x1="34583" y1="33115" x2="34583" y2="33115"/>
                          <a14:foregroundMark x1="33229" y1="38361" x2="33229" y2="38361"/>
                          <a14:foregroundMark x1="33646" y1="44262" x2="33854" y2="45902"/>
                          <a14:foregroundMark x1="33854" y1="52459" x2="33854" y2="52459"/>
                          <a14:foregroundMark x1="35417" y1="53770" x2="35417" y2="53770"/>
                          <a14:foregroundMark x1="43438" y1="58361" x2="43438" y2="58361"/>
                          <a14:foregroundMark x1="41354" y1="53115" x2="41354" y2="53115"/>
                          <a14:foregroundMark x1="40104" y1="49836" x2="40104" y2="49836"/>
                          <a14:foregroundMark x1="40104" y1="49836" x2="40104" y2="49836"/>
                          <a14:foregroundMark x1="41979" y1="53115" x2="41979" y2="53115"/>
                          <a14:foregroundMark x1="35625" y1="76721" x2="35625" y2="76721"/>
                          <a14:foregroundMark x1="36667" y1="74426" x2="39167" y2="74426"/>
                          <a14:foregroundMark x1="39167" y1="74426" x2="39167" y2="74426"/>
                          <a14:foregroundMark x1="37083" y1="83934" x2="37083" y2="83934"/>
                          <a14:foregroundMark x1="37083" y1="84590" x2="37083" y2="84590"/>
                          <a14:foregroundMark x1="14063" y1="31148" x2="14063" y2="31148"/>
                          <a14:foregroundMark x1="8958" y1="27541" x2="8958" y2="27541"/>
                          <a14:foregroundMark x1="6250" y1="26230" x2="6250" y2="26230"/>
                          <a14:foregroundMark x1="1979" y1="26230" x2="1563" y2="28852"/>
                          <a14:foregroundMark x1="729" y1="40328" x2="729" y2="40328"/>
                          <a14:foregroundMark x1="1979" y1="45902" x2="1979" y2="45902"/>
                          <a14:foregroundMark x1="5000" y1="53115" x2="5000" y2="53115"/>
                          <a14:foregroundMark x1="7292" y1="57705" x2="7292" y2="57705"/>
                          <a14:foregroundMark x1="9167" y1="63279" x2="9167" y2="63279"/>
                          <a14:foregroundMark x1="9896" y1="65902" x2="10938" y2="66557"/>
                          <a14:foregroundMark x1="11563" y1="59672" x2="11563" y2="59672"/>
                          <a14:foregroundMark x1="11771" y1="53770" x2="11771" y2="50492"/>
                          <a14:foregroundMark x1="10521" y1="45902" x2="7708" y2="41639"/>
                          <a14:foregroundMark x1="5000" y1="38361" x2="5000" y2="38361"/>
                          <a14:foregroundMark x1="3438" y1="38361" x2="3438" y2="38361"/>
                          <a14:foregroundMark x1="4375" y1="36393" x2="6667" y2="33770"/>
                          <a14:foregroundMark x1="7292" y1="33115" x2="8958" y2="33770"/>
                          <a14:foregroundMark x1="10104" y1="33115" x2="10729" y2="30492"/>
                          <a14:foregroundMark x1="11563" y1="26885" x2="11563" y2="26885"/>
                          <a14:foregroundMark x1="11771" y1="25574" x2="13229" y2="26885"/>
                          <a14:foregroundMark x1="14167" y1="26885" x2="14167" y2="26885"/>
                          <a14:foregroundMark x1="15417" y1="28852" x2="16250" y2="29508"/>
                          <a14:foregroundMark x1="16250" y1="29836" x2="16250" y2="29836"/>
                          <a14:foregroundMark x1="17083" y1="35082" x2="17917" y2="36393"/>
                          <a14:foregroundMark x1="17708" y1="38361" x2="17708" y2="38361"/>
                          <a14:foregroundMark x1="17083" y1="43607" x2="17083" y2="43607"/>
                          <a14:foregroundMark x1="16667" y1="51148" x2="16667" y2="54426"/>
                          <a14:foregroundMark x1="16667" y1="57049" x2="16667" y2="57049"/>
                          <a14:foregroundMark x1="17083" y1="61967" x2="17083" y2="61967"/>
                          <a14:foregroundMark x1="16667" y1="68525" x2="16667" y2="68525"/>
                          <a14:foregroundMark x1="16250" y1="72459" x2="16250" y2="72459"/>
                          <a14:foregroundMark x1="15833" y1="73770" x2="15833" y2="73770"/>
                          <a14:foregroundMark x1="15208" y1="74426" x2="14375" y2="74426"/>
                          <a14:foregroundMark x1="11354" y1="75738" x2="11354" y2="75738"/>
                          <a14:foregroundMark x1="10938" y1="81967" x2="10938" y2="81967"/>
                          <a14:foregroundMark x1="9688" y1="82623" x2="9688" y2="82623"/>
                          <a14:foregroundMark x1="7708" y1="75082" x2="7708" y2="73115"/>
                          <a14:foregroundMark x1="7708" y1="71803" x2="8542" y2="71803"/>
                          <a14:foregroundMark x1="10313" y1="71803" x2="10313" y2="71803"/>
                          <a14:foregroundMark x1="12188" y1="73770" x2="13229" y2="75082"/>
                          <a14:foregroundMark x1="14063" y1="71148" x2="14063" y2="71148"/>
                          <a14:foregroundMark x1="14583" y1="66557" x2="14583" y2="66557"/>
                          <a14:foregroundMark x1="14792" y1="63279" x2="14792" y2="59672"/>
                          <a14:foregroundMark x1="14583" y1="53115" x2="14583" y2="53115"/>
                          <a14:foregroundMark x1="13854" y1="49836" x2="13854" y2="49836"/>
                          <a14:foregroundMark x1="13021" y1="49836" x2="6875" y2="44918"/>
                          <a14:foregroundMark x1="4583" y1="43607" x2="4583" y2="43607"/>
                          <a14:foregroundMark x1="1563" y1="39016" x2="2188" y2="38361"/>
                          <a14:foregroundMark x1="8333" y1="38361" x2="9479" y2="38361"/>
                          <a14:foregroundMark x1="9896" y1="37705" x2="9896" y2="37705"/>
                          <a14:foregroundMark x1="13438" y1="43607" x2="13438" y2="43607"/>
                          <a14:foregroundMark x1="13854" y1="43607" x2="13854" y2="43607"/>
                          <a14:foregroundMark x1="14063" y1="40328" x2="14063" y2="40328"/>
                          <a14:foregroundMark x1="13229" y1="39672" x2="13229" y2="39672"/>
                          <a14:foregroundMark x1="9271" y1="37705" x2="9271" y2="37705"/>
                          <a14:foregroundMark x1="13229" y1="37705" x2="13229" y2="37705"/>
                          <a14:foregroundMark x1="13438" y1="36393" x2="13021" y2="32459"/>
                          <a14:foregroundMark x1="11354" y1="29836" x2="11354" y2="29836"/>
                          <a14:foregroundMark x1="10938" y1="32459" x2="10938" y2="34426"/>
                          <a14:foregroundMark x1="11563" y1="35082" x2="12188" y2="35082"/>
                          <a14:foregroundMark x1="9479" y1="65246" x2="9167" y2="68525"/>
                          <a14:foregroundMark x1="7500" y1="63279" x2="7500" y2="63279"/>
                          <a14:foregroundMark x1="7500" y1="63279" x2="7500" y2="63279"/>
                          <a14:foregroundMark x1="6667" y1="68525" x2="6667" y2="68525"/>
                          <a14:foregroundMark x1="5417" y1="65902" x2="5417" y2="65902"/>
                          <a14:foregroundMark x1="5208" y1="63934" x2="5208" y2="63934"/>
                          <a14:foregroundMark x1="5208" y1="63279" x2="5208" y2="63279"/>
                          <a14:foregroundMark x1="43229" y1="28852" x2="43229" y2="28852"/>
                          <a14:foregroundMark x1="43229" y1="28197" x2="43229" y2="28197"/>
                          <a14:foregroundMark x1="42396" y1="24262" x2="44063" y2="25574"/>
                          <a14:foregroundMark x1="44167" y1="24918" x2="44167" y2="24918"/>
                          <a14:foregroundMark x1="45417" y1="24262" x2="45417" y2="24262"/>
                          <a14:foregroundMark x1="44792" y1="24262" x2="45000" y2="28197"/>
                          <a14:foregroundMark x1="45208" y1="32459" x2="45208" y2="32459"/>
                          <a14:foregroundMark x1="45417" y1="37049" x2="45625" y2="39672"/>
                          <a14:foregroundMark x1="45625" y1="41639" x2="45625" y2="43607"/>
                          <a14:foregroundMark x1="45208" y1="47213" x2="45000" y2="51148"/>
                          <a14:foregroundMark x1="45000" y1="53770" x2="45000" y2="56393"/>
                          <a14:foregroundMark x1="45000" y1="60984" x2="45208" y2="63279"/>
                          <a14:foregroundMark x1="44375" y1="70492" x2="44375" y2="70492"/>
                          <a14:foregroundMark x1="43854" y1="74426" x2="43646" y2="78033"/>
                          <a14:foregroundMark x1="43646" y1="78689" x2="43646" y2="78689"/>
                          <a14:foregroundMark x1="43229" y1="79344" x2="43229" y2="79344"/>
                          <a14:foregroundMark x1="41771" y1="79344" x2="41771" y2="79344"/>
                          <a14:foregroundMark x1="40938" y1="80000" x2="40104" y2="80000"/>
                          <a14:foregroundMark x1="38750" y1="79344" x2="38750" y2="79344"/>
                          <a14:foregroundMark x1="37500" y1="77377" x2="37500" y2="77377"/>
                          <a14:foregroundMark x1="35417" y1="73770" x2="35417" y2="73770"/>
                          <a14:foregroundMark x1="31771" y1="71148" x2="31771" y2="71148"/>
                          <a14:foregroundMark x1="30729" y1="71148" x2="30729" y2="71148"/>
                          <a14:foregroundMark x1="30729" y1="76721" x2="30729" y2="76721"/>
                          <a14:foregroundMark x1="31354" y1="74426" x2="31354" y2="74426"/>
                          <a14:foregroundMark x1="34792" y1="81311" x2="36667" y2="85246"/>
                          <a14:foregroundMark x1="35625" y1="83279" x2="35625" y2="83279"/>
                          <a14:foregroundMark x1="33646" y1="69180" x2="32813" y2="67213"/>
                          <a14:foregroundMark x1="28542" y1="64590" x2="28542" y2="64590"/>
                          <a14:foregroundMark x1="28542" y1="63279" x2="28542" y2="63279"/>
                          <a14:foregroundMark x1="28125" y1="54426" x2="28125" y2="54426"/>
                          <a14:foregroundMark x1="28125" y1="52459" x2="28333" y2="49836"/>
                          <a14:foregroundMark x1="28542" y1="40984" x2="28958" y2="37049"/>
                          <a14:foregroundMark x1="29271" y1="34426" x2="29479" y2="32459"/>
                          <a14:foregroundMark x1="30104" y1="30492" x2="30104" y2="30492"/>
                          <a14:foregroundMark x1="30521" y1="26885" x2="30521" y2="26885"/>
                          <a14:foregroundMark x1="32396" y1="26230" x2="34583" y2="28197"/>
                          <a14:foregroundMark x1="63229" y1="48525" x2="63229" y2="48525"/>
                          <a14:foregroundMark x1="63854" y1="50492" x2="64063" y2="53115"/>
                          <a14:foregroundMark x1="64063" y1="58361" x2="64063" y2="60328"/>
                          <a14:foregroundMark x1="62396" y1="64590" x2="61146" y2="69180"/>
                          <a14:foregroundMark x1="57083" y1="70492" x2="57292" y2="73770"/>
                          <a14:foregroundMark x1="58542" y1="78033" x2="59896" y2="83279"/>
                          <a14:foregroundMark x1="60729" y1="83279" x2="63229" y2="80656"/>
                          <a14:foregroundMark x1="64063" y1="76721" x2="65000" y2="76721"/>
                          <a14:foregroundMark x1="68333" y1="76393" x2="70521" y2="78033"/>
                          <a14:foregroundMark x1="70938" y1="75738" x2="70938" y2="71148"/>
                          <a14:foregroundMark x1="70938" y1="64590" x2="71146" y2="60984"/>
                          <a14:foregroundMark x1="71146" y1="56393" x2="71146" y2="56393"/>
                          <a14:foregroundMark x1="68333" y1="55738" x2="68333" y2="55738"/>
                          <a14:foregroundMark x1="67292" y1="61311" x2="67292" y2="61311"/>
                          <a14:foregroundMark x1="67083" y1="63279" x2="67083" y2="63279"/>
                          <a14:foregroundMark x1="60938" y1="63934" x2="60938" y2="63934"/>
                          <a14:foregroundMark x1="60313" y1="61967" x2="61146" y2="61311"/>
                          <a14:foregroundMark x1="61563" y1="59672" x2="61563" y2="59672"/>
                          <a14:foregroundMark x1="62187" y1="56393" x2="62187" y2="56393"/>
                          <a14:foregroundMark x1="62604" y1="53115" x2="62604" y2="50492"/>
                          <a14:foregroundMark x1="62604" y1="48525" x2="62604" y2="48525"/>
                          <a14:foregroundMark x1="62813" y1="45246" x2="64063" y2="45246"/>
                          <a14:foregroundMark x1="64792" y1="45246" x2="65625" y2="47213"/>
                          <a14:foregroundMark x1="66458" y1="49836" x2="66667" y2="51803"/>
                          <a14:foregroundMark x1="66667" y1="51803" x2="67708" y2="52459"/>
                          <a14:foregroundMark x1="67917" y1="51148" x2="67917" y2="49180"/>
                          <a14:foregroundMark x1="67292" y1="42951" x2="67292" y2="42951"/>
                          <a14:foregroundMark x1="67083" y1="44262" x2="67083" y2="44262"/>
                          <a14:foregroundMark x1="68542" y1="47869" x2="68542" y2="47869"/>
                          <a14:foregroundMark x1="68542" y1="45902" x2="68542" y2="45902"/>
                          <a14:foregroundMark x1="68542" y1="46557" x2="68542" y2="46557"/>
                          <a14:foregroundMark x1="67917" y1="61311" x2="66667" y2="75082"/>
                          <a14:foregroundMark x1="67083" y1="63934" x2="67708" y2="63934"/>
                          <a14:foregroundMark x1="67917" y1="63934" x2="67917" y2="63934"/>
                          <a14:foregroundMark x1="69688" y1="50492" x2="69688" y2="50492"/>
                          <a14:foregroundMark x1="68958" y1="47213" x2="68958" y2="47213"/>
                          <a14:foregroundMark x1="68125" y1="42295" x2="68750" y2="42295"/>
                          <a14:foregroundMark x1="69688" y1="42295" x2="69688" y2="42295"/>
                          <a14:foregroundMark x1="69688" y1="42295" x2="69688" y2="42295"/>
                          <a14:foregroundMark x1="69688" y1="40984" x2="68125" y2="37705"/>
                          <a14:foregroundMark x1="65208" y1="33770" x2="65208" y2="33770"/>
                          <a14:foregroundMark x1="63438" y1="30492" x2="62813" y2="29836"/>
                          <a14:foregroundMark x1="61146" y1="28852" x2="60104" y2="27541"/>
                          <a14:foregroundMark x1="57708" y1="24918" x2="58542" y2="24918"/>
                          <a14:foregroundMark x1="63021" y1="26885" x2="64167" y2="27541"/>
                          <a14:foregroundMark x1="66042" y1="28852" x2="67917" y2="31803"/>
                          <a14:foregroundMark x1="14792" y1="39016" x2="14792" y2="39016"/>
                          <a14:foregroundMark x1="16458" y1="37049" x2="16458" y2="37049"/>
                          <a14:foregroundMark x1="17500" y1="33115" x2="17500" y2="33115"/>
                          <a14:foregroundMark x1="17917" y1="33770" x2="17917" y2="33770"/>
                          <a14:foregroundMark x1="17500" y1="34426" x2="17500" y2="34426"/>
                          <a14:foregroundMark x1="17292" y1="35082" x2="17292" y2="35082"/>
                        </a14:backgroundRemoval>
                      </a14:imgEffect>
                    </a14:imgLayer>
                  </a14:imgProps>
                </a:ext>
                <a:ext uri="{28A0092B-C50C-407E-A947-70E740481C1C}">
                  <a14:useLocalDpi xmlns:a14="http://schemas.microsoft.com/office/drawing/2010/main" val="0"/>
                </a:ext>
              </a:extLst>
            </a:blip>
            <a:srcRect l="-1702" t="15218" r="23334" b="5772"/>
            <a:stretch/>
          </p:blipFill>
          <p:spPr bwMode="auto">
            <a:xfrm>
              <a:off x="811760" y="1744823"/>
              <a:ext cx="7548470" cy="241787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268966" y="1427586"/>
              <a:ext cx="1548052" cy="523220"/>
            </a:xfrm>
            <a:prstGeom prst="rect">
              <a:avLst/>
            </a:prstGeom>
            <a:noFill/>
          </p:spPr>
          <p:txBody>
            <a:bodyPr wrap="none" rtlCol="0">
              <a:spAutoFit/>
            </a:bodyPr>
            <a:lstStyle/>
            <a:p>
              <a:r>
                <a:rPr lang="en-US" sz="2800" dirty="0" smtClean="0">
                  <a:solidFill>
                    <a:schemeClr val="accent6">
                      <a:lumMod val="75000"/>
                    </a:schemeClr>
                  </a:solidFill>
                  <a:latin typeface="Museo 900" pitchFamily="50" charset="0"/>
                </a:rPr>
                <a:t>HTML 5</a:t>
              </a:r>
              <a:endParaRPr lang="en-US" sz="2800" dirty="0">
                <a:solidFill>
                  <a:schemeClr val="accent6">
                    <a:lumMod val="75000"/>
                  </a:schemeClr>
                </a:solidFill>
                <a:latin typeface="Museo 900" pitchFamily="50" charset="0"/>
              </a:endParaRPr>
            </a:p>
          </p:txBody>
        </p:sp>
        <p:sp>
          <p:nvSpPr>
            <p:cNvPr id="9" name="TextBox 8"/>
            <p:cNvSpPr txBox="1"/>
            <p:nvPr/>
          </p:nvSpPr>
          <p:spPr>
            <a:xfrm>
              <a:off x="4036259" y="1427586"/>
              <a:ext cx="1152880" cy="523220"/>
            </a:xfrm>
            <a:prstGeom prst="rect">
              <a:avLst/>
            </a:prstGeom>
            <a:noFill/>
          </p:spPr>
          <p:txBody>
            <a:bodyPr wrap="none" rtlCol="0">
              <a:spAutoFit/>
            </a:bodyPr>
            <a:lstStyle/>
            <a:p>
              <a:r>
                <a:rPr lang="en-US" sz="2800" dirty="0" smtClean="0">
                  <a:solidFill>
                    <a:srgbClr val="66CCFF"/>
                  </a:solidFill>
                  <a:latin typeface="Museo 900" pitchFamily="50" charset="0"/>
                </a:rPr>
                <a:t>CSS 3</a:t>
              </a:r>
              <a:endParaRPr lang="en-US" sz="2800" dirty="0">
                <a:solidFill>
                  <a:srgbClr val="66CCFF"/>
                </a:solidFill>
                <a:latin typeface="Museo 900" pitchFamily="50" charset="0"/>
              </a:endParaRPr>
            </a:p>
          </p:txBody>
        </p:sp>
        <p:sp>
          <p:nvSpPr>
            <p:cNvPr id="11" name="TextBox 10"/>
            <p:cNvSpPr txBox="1"/>
            <p:nvPr/>
          </p:nvSpPr>
          <p:spPr>
            <a:xfrm>
              <a:off x="6142658" y="1408925"/>
              <a:ext cx="2066912" cy="523220"/>
            </a:xfrm>
            <a:prstGeom prst="rect">
              <a:avLst/>
            </a:prstGeom>
            <a:noFill/>
          </p:spPr>
          <p:txBody>
            <a:bodyPr wrap="none" rtlCol="0">
              <a:spAutoFit/>
            </a:bodyPr>
            <a:lstStyle/>
            <a:p>
              <a:r>
                <a:rPr lang="en-US" sz="2800" dirty="0" smtClean="0">
                  <a:solidFill>
                    <a:schemeClr val="accent4">
                      <a:lumMod val="20000"/>
                      <a:lumOff val="80000"/>
                    </a:schemeClr>
                  </a:solidFill>
                  <a:latin typeface="Museo 900" pitchFamily="50" charset="0"/>
                </a:rPr>
                <a:t>JavaScript</a:t>
              </a:r>
              <a:endParaRPr lang="en-US" sz="2800" dirty="0">
                <a:solidFill>
                  <a:schemeClr val="accent4">
                    <a:lumMod val="20000"/>
                    <a:lumOff val="80000"/>
                  </a:schemeClr>
                </a:solidFill>
                <a:latin typeface="Museo 900" pitchFamily="50" charset="0"/>
              </a:endParaRPr>
            </a:p>
          </p:txBody>
        </p:sp>
      </p:grpSp>
      <p:pic>
        <p:nvPicPr>
          <p:cNvPr id="2055"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2023" y="4237337"/>
            <a:ext cx="2424719" cy="2424719"/>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3" name="Group 12"/>
          <p:cNvGrpSpPr/>
          <p:nvPr/>
        </p:nvGrpSpPr>
        <p:grpSpPr>
          <a:xfrm>
            <a:off x="5115364" y="4354584"/>
            <a:ext cx="2098072" cy="2190223"/>
            <a:chOff x="5115364" y="4354584"/>
            <a:chExt cx="2098072" cy="2190223"/>
          </a:xfrm>
        </p:grpSpPr>
        <p:pic>
          <p:nvPicPr>
            <p:cNvPr id="2057" name="Picture 9" descr="C:\Users\Sam\Desktop\jiaks.png"/>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4783" b="100000" l="0" r="49939">
                          <a14:foregroundMark x1="30891" y1="43696" x2="30891" y2="43696"/>
                          <a14:foregroundMark x1="34188" y1="41957" x2="34188" y2="41957"/>
                          <a14:foregroundMark x1="29182" y1="35000" x2="29182" y2="35000"/>
                          <a14:foregroundMark x1="21245" y1="31739" x2="21245" y2="31739"/>
                          <a14:foregroundMark x1="15263" y1="35000" x2="15263" y2="35000"/>
                          <a14:foregroundMark x1="14652" y1="41522" x2="14408" y2="44565"/>
                          <a14:foregroundMark x1="13675" y1="53478" x2="13675" y2="53478"/>
                          <a14:foregroundMark x1="12454" y1="56304" x2="12454" y2="56304"/>
                          <a14:foregroundMark x1="12698" y1="60652" x2="14164" y2="62826"/>
                          <a14:foregroundMark x1="14896" y1="66304" x2="15507" y2="67391"/>
                          <a14:foregroundMark x1="16728" y1="72174" x2="16728" y2="72174"/>
                          <a14:foregroundMark x1="19658" y1="73913" x2="19658" y2="73913"/>
                          <a14:foregroundMark x1="22222" y1="73913" x2="25397" y2="74348"/>
                          <a14:foregroundMark x1="26740" y1="74348" x2="28938" y2="74348"/>
                          <a14:foregroundMark x1="33211" y1="74783" x2="33944" y2="74783"/>
                          <a14:foregroundMark x1="32967" y1="67826" x2="32967" y2="67826"/>
                          <a14:foregroundMark x1="32479" y1="69565" x2="32479" y2="69565"/>
                          <a14:foregroundMark x1="27228" y1="70000" x2="27228" y2="70000"/>
                          <a14:foregroundMark x1="26740" y1="70000" x2="26129" y2="70000"/>
                          <a14:foregroundMark x1="21490" y1="68696" x2="21490" y2="68696"/>
                          <a14:foregroundMark x1="21245" y1="68261" x2="21245" y2="68261"/>
                          <a14:foregroundMark x1="18926" y1="66304" x2="18926" y2="66304"/>
                          <a14:foregroundMark x1="15263" y1="55652" x2="15263" y2="55652"/>
                          <a14:foregroundMark x1="16728" y1="48696" x2="16728" y2="48696"/>
                          <a14:foregroundMark x1="17949" y1="45435" x2="17949" y2="45435"/>
                          <a14:foregroundMark x1="20635" y1="39348" x2="20635" y2="39348"/>
                          <a14:foregroundMark x1="21734" y1="38913" x2="21734" y2="38913"/>
                          <a14:foregroundMark x1="27228" y1="36304" x2="27228" y2="36304"/>
                          <a14:foregroundMark x1="24420" y1="30870" x2="24420" y2="30870"/>
                          <a14:foregroundMark x1="19658" y1="38043" x2="19658" y2="38043"/>
                          <a14:foregroundMark x1="30159" y1="38478" x2="30159" y2="38478"/>
                          <a14:foregroundMark x1="31136" y1="38043" x2="31136" y2="38043"/>
                          <a14:foregroundMark x1="31136" y1="36739" x2="31136" y2="36739"/>
                        </a14:backgroundRemoval>
                      </a14:imgEffect>
                    </a14:imgLayer>
                  </a14:imgProps>
                </a:ext>
                <a:ext uri="{28A0092B-C50C-407E-A947-70E740481C1C}">
                  <a14:useLocalDpi xmlns:a14="http://schemas.microsoft.com/office/drawing/2010/main" val="0"/>
                </a:ext>
              </a:extLst>
            </a:blip>
            <a:srcRect t="5082" r="50000"/>
            <a:stretch/>
          </p:blipFill>
          <p:spPr bwMode="auto">
            <a:xfrm>
              <a:off x="5115364" y="4354584"/>
              <a:ext cx="2054588" cy="219022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6560293" y="5155979"/>
              <a:ext cx="653143" cy="769441"/>
            </a:xfrm>
            <a:prstGeom prst="rect">
              <a:avLst/>
            </a:prstGeom>
            <a:noFill/>
          </p:spPr>
          <p:txBody>
            <a:bodyPr wrap="square" rtlCol="0">
              <a:spAutoFit/>
            </a:bodyPr>
            <a:lstStyle/>
            <a:p>
              <a:r>
                <a:rPr lang="en-US" sz="4400" dirty="0" smtClean="0">
                  <a:solidFill>
                    <a:schemeClr val="bg1"/>
                  </a:solidFill>
                  <a:latin typeface="Museo 900" pitchFamily="50" charset="0"/>
                  <a:ea typeface="Arial Unicode MS" pitchFamily="34" charset="-128"/>
                  <a:cs typeface="Arial Unicode MS" pitchFamily="34" charset="-128"/>
                </a:rPr>
                <a:t>#</a:t>
              </a:r>
              <a:endParaRPr lang="en-US" sz="4800" dirty="0">
                <a:solidFill>
                  <a:schemeClr val="bg1"/>
                </a:solidFill>
                <a:latin typeface="Museo 900" pitchFamily="50" charset="0"/>
                <a:ea typeface="Arial Unicode MS" pitchFamily="34" charset="-128"/>
                <a:cs typeface="Arial Unicode MS" pitchFamily="34" charset="-128"/>
              </a:endParaRPr>
            </a:p>
          </p:txBody>
        </p:sp>
      </p:grpSp>
    </p:spTree>
    <p:extLst>
      <p:ext uri="{BB962C8B-B14F-4D97-AF65-F5344CB8AC3E}">
        <p14:creationId xmlns:p14="http://schemas.microsoft.com/office/powerpoint/2010/main" val="284792519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Sneek</a:t>
            </a:r>
            <a:r>
              <a:rPr lang="en-US" dirty="0" smtClean="0"/>
              <a:t> Peek</a:t>
            </a:r>
            <a:endParaRPr lang="en-US" dirty="0"/>
          </a:p>
        </p:txBody>
      </p:sp>
      <p:pic>
        <p:nvPicPr>
          <p:cNvPr id="3076" name="Picture 4" descr="https://lh3.googleusercontent.com/Bb5jttaWO2fUwLQRbX4p3y64DT24a22FJgTgjujJFPzgczcCK5QscKnuldzhp3ANFdfeznmWqJdeAijw5oxY4ny1nSS-g7DefeKjiKFvUoZrVcAOJibQJDuuc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10" y="1697556"/>
            <a:ext cx="8572500" cy="48196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501598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Sneek</a:t>
            </a:r>
            <a:r>
              <a:rPr lang="en-US" dirty="0" smtClean="0"/>
              <a:t> Peek</a:t>
            </a:r>
            <a:endParaRPr lang="en-US" dirty="0"/>
          </a:p>
        </p:txBody>
      </p:sp>
      <p:pic>
        <p:nvPicPr>
          <p:cNvPr id="5" name="Picture 6"/>
          <p:cNvPicPr>
            <a:picLocks noChangeAspect="1" noChangeArrowheads="1"/>
          </p:cNvPicPr>
          <p:nvPr/>
        </p:nvPicPr>
        <p:blipFill rotWithShape="1">
          <a:blip r:embed="rId2">
            <a:extLst>
              <a:ext uri="{28A0092B-C50C-407E-A947-70E740481C1C}">
                <a14:useLocalDpi xmlns:a14="http://schemas.microsoft.com/office/drawing/2010/main" val="0"/>
              </a:ext>
            </a:extLst>
          </a:blip>
          <a:srcRect t="10523" b="5869"/>
          <a:stretch/>
        </p:blipFill>
        <p:spPr bwMode="auto">
          <a:xfrm>
            <a:off x="197922" y="1903448"/>
            <a:ext cx="8852773" cy="41614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7619282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Sneek</a:t>
            </a:r>
            <a:r>
              <a:rPr lang="en-US" dirty="0" smtClean="0"/>
              <a:t> Peek</a:t>
            </a:r>
            <a:endParaRPr lang="en-US"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2469" t="16790" r="22841" b="16784"/>
          <a:stretch/>
        </p:blipFill>
        <p:spPr bwMode="auto">
          <a:xfrm>
            <a:off x="1117601" y="1305742"/>
            <a:ext cx="7180426" cy="5450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835166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Sneek</a:t>
            </a:r>
            <a:r>
              <a:rPr lang="en-US" dirty="0" smtClean="0"/>
              <a:t> Peek</a:t>
            </a:r>
            <a:endParaRPr lang="en-US" dirty="0"/>
          </a:p>
        </p:txBody>
      </p:sp>
      <p:pic>
        <p:nvPicPr>
          <p:cNvPr id="5" name="Picture 4" descr="Screen Shot 2014-03-26 at 10.47.02 PM.png"/>
          <p:cNvPicPr>
            <a:picLocks noChangeAspect="1"/>
          </p:cNvPicPr>
          <p:nvPr/>
        </p:nvPicPr>
        <p:blipFill rotWithShape="1">
          <a:blip r:embed="rId2">
            <a:extLst>
              <a:ext uri="{28A0092B-C50C-407E-A947-70E740481C1C}">
                <a14:useLocalDpi xmlns:a14="http://schemas.microsoft.com/office/drawing/2010/main" val="0"/>
              </a:ext>
            </a:extLst>
          </a:blip>
          <a:srcRect l="13690" t="12698" r="15476" b="7028"/>
          <a:stretch/>
        </p:blipFill>
        <p:spPr>
          <a:xfrm>
            <a:off x="1251856" y="1871209"/>
            <a:ext cx="6477001" cy="4587648"/>
          </a:xfrm>
          <a:prstGeom prst="rect">
            <a:avLst/>
          </a:prstGeom>
        </p:spPr>
      </p:pic>
    </p:spTree>
    <p:extLst>
      <p:ext uri="{BB962C8B-B14F-4D97-AF65-F5344CB8AC3E}">
        <p14:creationId xmlns:p14="http://schemas.microsoft.com/office/powerpoint/2010/main" val="273626040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Sneek</a:t>
            </a:r>
            <a:r>
              <a:rPr lang="en-US" dirty="0" smtClean="0"/>
              <a:t> Peek</a:t>
            </a:r>
            <a:endParaRPr lang="en-US" dirty="0"/>
          </a:p>
        </p:txBody>
      </p:sp>
      <p:pic>
        <p:nvPicPr>
          <p:cNvPr id="4" name="Picture 3" descr="Screen Shot 2014-03-26 at 10.49.11 PM.png"/>
          <p:cNvPicPr>
            <a:picLocks noChangeAspect="1"/>
          </p:cNvPicPr>
          <p:nvPr/>
        </p:nvPicPr>
        <p:blipFill rotWithShape="1">
          <a:blip r:embed="rId2">
            <a:extLst>
              <a:ext uri="{28A0092B-C50C-407E-A947-70E740481C1C}">
                <a14:useLocalDpi xmlns:a14="http://schemas.microsoft.com/office/drawing/2010/main" val="0"/>
              </a:ext>
            </a:extLst>
          </a:blip>
          <a:srcRect l="16270" t="12063" r="10515" b="7619"/>
          <a:stretch/>
        </p:blipFill>
        <p:spPr>
          <a:xfrm>
            <a:off x="1064174" y="1580925"/>
            <a:ext cx="7299685" cy="5004933"/>
          </a:xfrm>
          <a:prstGeom prst="rect">
            <a:avLst/>
          </a:prstGeom>
        </p:spPr>
      </p:pic>
    </p:spTree>
    <p:extLst>
      <p:ext uri="{BB962C8B-B14F-4D97-AF65-F5344CB8AC3E}">
        <p14:creationId xmlns:p14="http://schemas.microsoft.com/office/powerpoint/2010/main" val="122363434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Originality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501" y="2552826"/>
            <a:ext cx="3683973" cy="244370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5474" y="1536172"/>
            <a:ext cx="3871988" cy="256841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60799" y="3960944"/>
            <a:ext cx="3861595" cy="2524523"/>
          </a:xfrm>
          <a:prstGeom prst="rect">
            <a:avLst/>
          </a:prstGeom>
        </p:spPr>
      </p:pic>
      <p:sp>
        <p:nvSpPr>
          <p:cNvPr id="8" name="Rectangle 7"/>
          <p:cNvSpPr/>
          <p:nvPr/>
        </p:nvSpPr>
        <p:spPr>
          <a:xfrm rot="20208223">
            <a:off x="141345" y="2911457"/>
            <a:ext cx="8987281" cy="2034747"/>
          </a:xfrm>
          <a:prstGeom prst="rect">
            <a:avLst/>
          </a:prstGeom>
          <a:solidFill>
            <a:schemeClr val="bg1"/>
          </a:solidFill>
          <a:ln>
            <a:solidFill>
              <a:srgbClr val="C00000"/>
            </a:solidFill>
          </a:ln>
          <a:effectLst>
            <a:glow rad="228600">
              <a:schemeClr val="accent2">
                <a:satMod val="175000"/>
                <a:alpha val="40000"/>
              </a:schemeClr>
            </a:glow>
            <a:outerShdw blurRad="40000" dist="23000" dir="5400000" rotWithShape="0">
              <a:srgbClr val="000000">
                <a:alpha val="35000"/>
              </a:srgbClr>
            </a:outerShdw>
            <a:softEdge rad="3429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b="1" dirty="0" smtClean="0">
                <a:solidFill>
                  <a:schemeClr val="accent2"/>
                </a:solidFill>
                <a:latin typeface="Sansation Regular"/>
              </a:rPr>
              <a:t>One-size fits all? Not quite.</a:t>
            </a:r>
            <a:endParaRPr lang="en-SG" sz="4800" b="1" dirty="0">
              <a:solidFill>
                <a:schemeClr val="accent2"/>
              </a:solidFill>
              <a:latin typeface="Sansation Regular"/>
            </a:endParaRPr>
          </a:p>
        </p:txBody>
      </p:sp>
    </p:spTree>
    <p:extLst>
      <p:ext uri="{BB962C8B-B14F-4D97-AF65-F5344CB8AC3E}">
        <p14:creationId xmlns:p14="http://schemas.microsoft.com/office/powerpoint/2010/main" val="31645614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nodeType="afterEffect">
                                  <p:stCondLst>
                                    <p:cond delay="5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childTnLst>
                          </p:cTn>
                        </p:par>
                        <p:par>
                          <p:cTn id="12" fill="hold">
                            <p:stCondLst>
                              <p:cond delay="2500"/>
                            </p:stCondLst>
                            <p:childTnLst>
                              <p:par>
                                <p:cTn id="13" presetID="10" presetClass="entr" presetSubtype="0" fill="hold" nodeType="afterEffect">
                                  <p:stCondLst>
                                    <p:cond delay="50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250"/>
                                        <p:tgtEl>
                                          <p:spTgt spid="4"/>
                                        </p:tgtEl>
                                      </p:cBhvr>
                                    </p:animEffect>
                                    <p:set>
                                      <p:cBhvr>
                                        <p:cTn id="25" dur="1" fill="hold">
                                          <p:stCondLst>
                                            <p:cond delay="249"/>
                                          </p:stCondLst>
                                        </p:cTn>
                                        <p:tgtEl>
                                          <p:spTgt spid="4"/>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250"/>
                                        <p:tgtEl>
                                          <p:spTgt spid="5"/>
                                        </p:tgtEl>
                                      </p:cBhvr>
                                    </p:animEffect>
                                    <p:set>
                                      <p:cBhvr>
                                        <p:cTn id="28" dur="1" fill="hold">
                                          <p:stCondLst>
                                            <p:cond delay="249"/>
                                          </p:stCondLst>
                                        </p:cTn>
                                        <p:tgtEl>
                                          <p:spTgt spid="5"/>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250"/>
                                        <p:tgtEl>
                                          <p:spTgt spid="7"/>
                                        </p:tgtEl>
                                      </p:cBhvr>
                                    </p:animEffect>
                                    <p:set>
                                      <p:cBhvr>
                                        <p:cTn id="31" dur="1" fill="hold">
                                          <p:stCondLst>
                                            <p:cond delay="249"/>
                                          </p:stCondLst>
                                        </p:cTn>
                                        <p:tgtEl>
                                          <p:spTgt spid="7"/>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250"/>
                                        <p:tgtEl>
                                          <p:spTgt spid="8"/>
                                        </p:tgtEl>
                                      </p:cBhvr>
                                    </p:animEffect>
                                    <p:set>
                                      <p:cBhvr>
                                        <p:cTn id="34" dur="1" fill="hold">
                                          <p:stCondLst>
                                            <p:cond delay="24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Originality</a:t>
            </a: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33" y="1417638"/>
            <a:ext cx="4769216" cy="3397250"/>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14223" y="3374862"/>
            <a:ext cx="5812367" cy="3266951"/>
          </a:xfrm>
          <a:prstGeom prst="rect">
            <a:avLst/>
          </a:prstGeom>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3606" y="1609074"/>
            <a:ext cx="3617193" cy="2399405"/>
          </a:xfrm>
          <a:prstGeom prst="rect">
            <a:avLst/>
          </a:prstGeom>
          <a:ln>
            <a:noFill/>
          </a:ln>
          <a:effectLst>
            <a:softEdge rad="112500"/>
          </a:effectLst>
        </p:spPr>
      </p:pic>
      <p:sp>
        <p:nvSpPr>
          <p:cNvPr id="10" name="TextBox 9"/>
          <p:cNvSpPr txBox="1"/>
          <p:nvPr/>
        </p:nvSpPr>
        <p:spPr>
          <a:xfrm rot="20385703">
            <a:off x="722405" y="3592979"/>
            <a:ext cx="7860293" cy="830997"/>
          </a:xfrm>
          <a:prstGeom prst="rect">
            <a:avLst/>
          </a:prstGeom>
          <a:solidFill>
            <a:srgbClr val="002060"/>
          </a:solidFill>
        </p:spPr>
        <p:txBody>
          <a:bodyPr wrap="none" rtlCol="0">
            <a:spAutoFit/>
          </a:bodyPr>
          <a:lstStyle/>
          <a:p>
            <a:r>
              <a:rPr lang="en-US" sz="4800" dirty="0" smtClean="0">
                <a:solidFill>
                  <a:srgbClr val="FFCC00"/>
                </a:solidFill>
                <a:latin typeface="Museo 300" pitchFamily="50" charset="0"/>
              </a:rPr>
              <a:t>Efficient. Effective. Intuitive.</a:t>
            </a:r>
            <a:endParaRPr lang="en-SG" sz="4800" dirty="0">
              <a:solidFill>
                <a:srgbClr val="FFCC00"/>
              </a:solidFill>
              <a:latin typeface="Museo 300" pitchFamily="50" charset="0"/>
            </a:endParaRPr>
          </a:p>
        </p:txBody>
      </p:sp>
    </p:spTree>
    <p:extLst>
      <p:ext uri="{BB962C8B-B14F-4D97-AF65-F5344CB8AC3E}">
        <p14:creationId xmlns:p14="http://schemas.microsoft.com/office/powerpoint/2010/main" val="39231593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par>
                          <p:cTn id="8" fill="hold">
                            <p:stCondLst>
                              <p:cond delay="500"/>
                            </p:stCondLst>
                            <p:childTnLst>
                              <p:par>
                                <p:cTn id="9" presetID="10" presetClass="entr" presetSubtype="0" fill="hold" nodeType="afterEffect">
                                  <p:stCondLst>
                                    <p:cond delay="500"/>
                                  </p:stCondLst>
                                  <p:childTnLst>
                                    <p:set>
                                      <p:cBhvr>
                                        <p:cTn id="10" dur="1" fill="hold">
                                          <p:stCondLst>
                                            <p:cond delay="0"/>
                                          </p:stCondLst>
                                        </p:cTn>
                                        <p:tgtEl>
                                          <p:spTgt spid="1027"/>
                                        </p:tgtEl>
                                        <p:attrNameLst>
                                          <p:attrName>style.visibility</p:attrName>
                                        </p:attrNameLst>
                                      </p:cBhvr>
                                      <p:to>
                                        <p:strVal val="visible"/>
                                      </p:to>
                                    </p:set>
                                    <p:animEffect transition="in" filter="fade">
                                      <p:cBhvr>
                                        <p:cTn id="11" dur="500"/>
                                        <p:tgtEl>
                                          <p:spTgt spid="1027"/>
                                        </p:tgtEl>
                                      </p:cBhvr>
                                    </p:animEffect>
                                  </p:childTnLst>
                                </p:cTn>
                              </p:par>
                            </p:childTnLst>
                          </p:cTn>
                        </p:par>
                        <p:par>
                          <p:cTn id="12" fill="hold">
                            <p:stCondLst>
                              <p:cond delay="1500"/>
                            </p:stCondLst>
                            <p:childTnLst>
                              <p:par>
                                <p:cTn id="13" presetID="10" presetClass="entr" presetSubtype="0" fill="hold" nodeType="afterEffect">
                                  <p:stCondLst>
                                    <p:cond delay="5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Survey</a:t>
            </a:r>
            <a:endParaRPr lang="en-US" dirty="0"/>
          </a:p>
        </p:txBody>
      </p:sp>
      <p:sp>
        <p:nvSpPr>
          <p:cNvPr id="4" name="Content Placeholder 3"/>
          <p:cNvSpPr>
            <a:spLocks noGrp="1"/>
          </p:cNvSpPr>
          <p:nvPr>
            <p:ph idx="1"/>
          </p:nvPr>
        </p:nvSpPr>
        <p:spPr>
          <a:xfrm>
            <a:off x="457200" y="1498248"/>
            <a:ext cx="8229600" cy="5057172"/>
          </a:xfrm>
        </p:spPr>
        <p:txBody>
          <a:bodyPr/>
          <a:lstStyle/>
          <a:p>
            <a:endParaRPr lang="en-US" dirty="0"/>
          </a:p>
        </p:txBody>
      </p:sp>
    </p:spTree>
    <p:extLst>
      <p:ext uri="{BB962C8B-B14F-4D97-AF65-F5344CB8AC3E}">
        <p14:creationId xmlns:p14="http://schemas.microsoft.com/office/powerpoint/2010/main" val="1047445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800" dirty="0" smtClean="0"/>
              <a:t>Introduction</a:t>
            </a:r>
            <a:endParaRPr lang="en-US" sz="4800" dirty="0"/>
          </a:p>
        </p:txBody>
      </p:sp>
    </p:spTree>
    <p:extLst>
      <p:ext uri="{BB962C8B-B14F-4D97-AF65-F5344CB8AC3E}">
        <p14:creationId xmlns:p14="http://schemas.microsoft.com/office/powerpoint/2010/main" val="41394804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Methodology</a:t>
            </a:r>
            <a:endParaRPr lang="en-US" dirty="0"/>
          </a:p>
        </p:txBody>
      </p:sp>
    </p:spTree>
    <p:extLst>
      <p:ext uri="{BB962C8B-B14F-4D97-AF65-F5344CB8AC3E}">
        <p14:creationId xmlns:p14="http://schemas.microsoft.com/office/powerpoint/2010/main" val="13160158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Methodology</a:t>
            </a:r>
            <a:endParaRPr lang="en-US" dirty="0"/>
          </a:p>
        </p:txBody>
      </p:sp>
      <p:sp>
        <p:nvSpPr>
          <p:cNvPr id="4" name="Content Placeholder 3"/>
          <p:cNvSpPr>
            <a:spLocks noGrp="1"/>
          </p:cNvSpPr>
          <p:nvPr>
            <p:ph idx="1"/>
          </p:nvPr>
        </p:nvSpPr>
        <p:spPr/>
        <p:txBody>
          <a:bodyPr/>
          <a:lstStyle/>
          <a:p>
            <a:r>
              <a:rPr lang="en-US" dirty="0"/>
              <a:t>Exploring current technology</a:t>
            </a:r>
          </a:p>
          <a:p>
            <a:r>
              <a:rPr lang="en-US" dirty="0"/>
              <a:t>Experimenting with variations</a:t>
            </a:r>
          </a:p>
          <a:p>
            <a:r>
              <a:rPr lang="en-US" dirty="0"/>
              <a:t>Designing application for optimal interface </a:t>
            </a:r>
            <a:r>
              <a:rPr lang="en-US" dirty="0" smtClean="0"/>
              <a:t>control</a:t>
            </a:r>
            <a:endParaRPr lang="en-US" dirty="0"/>
          </a:p>
        </p:txBody>
      </p:sp>
    </p:spTree>
    <p:extLst>
      <p:ext uri="{BB962C8B-B14F-4D97-AF65-F5344CB8AC3E}">
        <p14:creationId xmlns:p14="http://schemas.microsoft.com/office/powerpoint/2010/main" val="157197335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Partners</a:t>
            </a:r>
            <a:endParaRPr lang="en-US" dirty="0"/>
          </a:p>
        </p:txBody>
      </p:sp>
      <p:sp>
        <p:nvSpPr>
          <p:cNvPr id="3" name="Content Placeholder 2"/>
          <p:cNvSpPr>
            <a:spLocks noGrp="1"/>
          </p:cNvSpPr>
          <p:nvPr>
            <p:ph idx="1"/>
          </p:nvPr>
        </p:nvSpPr>
        <p:spPr>
          <a:xfrm>
            <a:off x="457200" y="1580662"/>
            <a:ext cx="8229600" cy="5057172"/>
          </a:xfrm>
        </p:spPr>
        <p:txBody>
          <a:bodyPr>
            <a:normAutofit/>
          </a:bodyPr>
          <a:lstStyle/>
          <a:p>
            <a:r>
              <a:rPr lang="en-US" sz="3600" dirty="0" smtClean="0"/>
              <a:t>Defence Science Organisation of Singapore</a:t>
            </a:r>
          </a:p>
          <a:p>
            <a:pPr lvl="1"/>
            <a:r>
              <a:rPr lang="en-US" sz="3200" dirty="0" smtClean="0"/>
              <a:t>External Mentors</a:t>
            </a:r>
          </a:p>
          <a:p>
            <a:pPr lvl="1"/>
            <a:r>
              <a:rPr lang="en-US" sz="3200" dirty="0" smtClean="0"/>
              <a:t>Research</a:t>
            </a:r>
            <a:endParaRPr lang="en-US" sz="3200" dirty="0"/>
          </a:p>
        </p:txBody>
      </p:sp>
    </p:spTree>
    <p:extLst>
      <p:ext uri="{BB962C8B-B14F-4D97-AF65-F5344CB8AC3E}">
        <p14:creationId xmlns:p14="http://schemas.microsoft.com/office/powerpoint/2010/main" val="372581060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66543944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Job Distribution</a:t>
            </a:r>
            <a:endParaRPr lang="en-US" dirty="0"/>
          </a:p>
        </p:txBody>
      </p:sp>
      <p:sp>
        <p:nvSpPr>
          <p:cNvPr id="15" name="Text Placeholder 14"/>
          <p:cNvSpPr>
            <a:spLocks noGrp="1"/>
          </p:cNvSpPr>
          <p:nvPr>
            <p:ph type="body" idx="1"/>
          </p:nvPr>
        </p:nvSpPr>
        <p:spPr>
          <a:xfrm>
            <a:off x="239149" y="1674813"/>
            <a:ext cx="2151380" cy="639762"/>
          </a:xfrm>
        </p:spPr>
        <p:txBody>
          <a:bodyPr anchor="ctr">
            <a:normAutofit lnSpcReduction="10000"/>
          </a:bodyPr>
          <a:lstStyle/>
          <a:p>
            <a:pPr algn="ctr"/>
            <a:r>
              <a:rPr lang="en-US" sz="3600" dirty="0" smtClean="0"/>
              <a:t>Samuel</a:t>
            </a:r>
            <a:endParaRPr lang="en-US" sz="3600" dirty="0"/>
          </a:p>
        </p:txBody>
      </p:sp>
      <p:sp>
        <p:nvSpPr>
          <p:cNvPr id="16" name="Content Placeholder 15"/>
          <p:cNvSpPr>
            <a:spLocks noGrp="1"/>
          </p:cNvSpPr>
          <p:nvPr>
            <p:ph sz="half" idx="2"/>
          </p:nvPr>
        </p:nvSpPr>
        <p:spPr>
          <a:xfrm>
            <a:off x="1" y="3006970"/>
            <a:ext cx="2485492" cy="3698629"/>
          </a:xfrm>
        </p:spPr>
        <p:txBody>
          <a:bodyPr>
            <a:normAutofit/>
          </a:bodyPr>
          <a:lstStyle/>
          <a:p>
            <a:pPr marL="0" indent="0" algn="ctr">
              <a:buNone/>
            </a:pPr>
            <a:r>
              <a:rPr lang="en-US" dirty="0" smtClean="0"/>
              <a:t>Game Design</a:t>
            </a:r>
          </a:p>
          <a:p>
            <a:pPr marL="0" indent="0" algn="ctr">
              <a:buNone/>
            </a:pPr>
            <a:r>
              <a:rPr lang="en-US" dirty="0" smtClean="0"/>
              <a:t>Console App</a:t>
            </a:r>
            <a:endParaRPr lang="en-US" dirty="0"/>
          </a:p>
        </p:txBody>
      </p:sp>
      <p:sp>
        <p:nvSpPr>
          <p:cNvPr id="17" name="Text Placeholder 16"/>
          <p:cNvSpPr>
            <a:spLocks noGrp="1"/>
          </p:cNvSpPr>
          <p:nvPr>
            <p:ph type="body" idx="10"/>
          </p:nvPr>
        </p:nvSpPr>
        <p:spPr>
          <a:xfrm>
            <a:off x="2485493" y="1674813"/>
            <a:ext cx="2151380" cy="639762"/>
          </a:xfrm>
        </p:spPr>
        <p:txBody>
          <a:bodyPr anchor="ctr">
            <a:normAutofit lnSpcReduction="10000"/>
          </a:bodyPr>
          <a:lstStyle/>
          <a:p>
            <a:pPr algn="ctr"/>
            <a:r>
              <a:rPr lang="en-US" sz="3600" dirty="0" smtClean="0"/>
              <a:t>Walter</a:t>
            </a:r>
            <a:endParaRPr lang="en-US" sz="3600" dirty="0"/>
          </a:p>
        </p:txBody>
      </p:sp>
      <p:sp>
        <p:nvSpPr>
          <p:cNvPr id="18" name="Content Placeholder 17"/>
          <p:cNvSpPr>
            <a:spLocks noGrp="1"/>
          </p:cNvSpPr>
          <p:nvPr>
            <p:ph sz="half" idx="11"/>
          </p:nvPr>
        </p:nvSpPr>
        <p:spPr>
          <a:xfrm>
            <a:off x="2409190" y="3006970"/>
            <a:ext cx="2227684" cy="3698629"/>
          </a:xfrm>
        </p:spPr>
        <p:txBody>
          <a:bodyPr>
            <a:normAutofit/>
          </a:bodyPr>
          <a:lstStyle/>
          <a:p>
            <a:pPr marL="0" indent="0" algn="ctr">
              <a:buNone/>
            </a:pPr>
            <a:r>
              <a:rPr lang="en-US" dirty="0" smtClean="0"/>
              <a:t>Website</a:t>
            </a:r>
          </a:p>
          <a:p>
            <a:pPr marL="0" indent="0" algn="ctr">
              <a:buNone/>
            </a:pPr>
            <a:r>
              <a:rPr lang="en-US" dirty="0" smtClean="0"/>
              <a:t>Console App</a:t>
            </a:r>
            <a:endParaRPr lang="en-US" dirty="0"/>
          </a:p>
        </p:txBody>
      </p:sp>
      <p:sp>
        <p:nvSpPr>
          <p:cNvPr id="19" name="Text Placeholder 18"/>
          <p:cNvSpPr>
            <a:spLocks noGrp="1"/>
          </p:cNvSpPr>
          <p:nvPr>
            <p:ph type="body" idx="12"/>
          </p:nvPr>
        </p:nvSpPr>
        <p:spPr>
          <a:xfrm>
            <a:off x="4587629" y="1674813"/>
            <a:ext cx="2151380" cy="639762"/>
          </a:xfrm>
        </p:spPr>
        <p:txBody>
          <a:bodyPr anchor="ctr">
            <a:normAutofit lnSpcReduction="10000"/>
          </a:bodyPr>
          <a:lstStyle/>
          <a:p>
            <a:pPr algn="ctr"/>
            <a:r>
              <a:rPr lang="en-US" sz="3600" dirty="0" smtClean="0"/>
              <a:t>Ryan</a:t>
            </a:r>
            <a:endParaRPr lang="en-US" sz="3600" dirty="0"/>
          </a:p>
        </p:txBody>
      </p:sp>
      <p:sp>
        <p:nvSpPr>
          <p:cNvPr id="20" name="Content Placeholder 19"/>
          <p:cNvSpPr>
            <a:spLocks noGrp="1"/>
          </p:cNvSpPr>
          <p:nvPr>
            <p:ph sz="half" idx="13"/>
          </p:nvPr>
        </p:nvSpPr>
        <p:spPr/>
        <p:txBody>
          <a:bodyPr/>
          <a:lstStyle/>
          <a:p>
            <a:pPr marL="0" indent="0" algn="ctr">
              <a:buNone/>
            </a:pPr>
            <a:r>
              <a:rPr lang="en-US" sz="3600" dirty="0" smtClean="0">
                <a:latin typeface="Museo 700 Regular"/>
                <a:cs typeface="Museo 700 Regular"/>
              </a:rPr>
              <a:t>Design</a:t>
            </a:r>
          </a:p>
          <a:p>
            <a:pPr lvl="1"/>
            <a:r>
              <a:rPr lang="en-US" sz="2400" dirty="0" smtClean="0"/>
              <a:t>Logo</a:t>
            </a:r>
          </a:p>
          <a:p>
            <a:pPr lvl="1"/>
            <a:r>
              <a:rPr lang="en-US" sz="2400" dirty="0" smtClean="0"/>
              <a:t>Website</a:t>
            </a:r>
          </a:p>
          <a:p>
            <a:pPr lvl="1"/>
            <a:r>
              <a:rPr lang="en-US" sz="2400" dirty="0" smtClean="0"/>
              <a:t>Art</a:t>
            </a:r>
          </a:p>
        </p:txBody>
      </p:sp>
      <p:sp>
        <p:nvSpPr>
          <p:cNvPr id="21" name="Text Placeholder 20"/>
          <p:cNvSpPr>
            <a:spLocks noGrp="1"/>
          </p:cNvSpPr>
          <p:nvPr>
            <p:ph type="body" idx="14"/>
          </p:nvPr>
        </p:nvSpPr>
        <p:spPr>
          <a:xfrm>
            <a:off x="6568751" y="1674813"/>
            <a:ext cx="2593910" cy="639762"/>
          </a:xfrm>
        </p:spPr>
        <p:txBody>
          <a:bodyPr anchor="ctr">
            <a:noAutofit/>
          </a:bodyPr>
          <a:lstStyle/>
          <a:p>
            <a:pPr algn="ctr"/>
            <a:r>
              <a:rPr lang="en-US" sz="3600" dirty="0" err="1" smtClean="0"/>
              <a:t>Songyuan</a:t>
            </a:r>
            <a:endParaRPr lang="en-US" sz="3600" dirty="0"/>
          </a:p>
        </p:txBody>
      </p:sp>
      <p:sp>
        <p:nvSpPr>
          <p:cNvPr id="22" name="Content Placeholder 21"/>
          <p:cNvSpPr>
            <a:spLocks noGrp="1"/>
          </p:cNvSpPr>
          <p:nvPr>
            <p:ph sz="half" idx="15"/>
          </p:nvPr>
        </p:nvSpPr>
        <p:spPr>
          <a:xfrm>
            <a:off x="6777989" y="2314574"/>
            <a:ext cx="2384671" cy="4391025"/>
          </a:xfrm>
        </p:spPr>
        <p:txBody>
          <a:bodyPr>
            <a:normAutofit/>
          </a:bodyPr>
          <a:lstStyle/>
          <a:p>
            <a:pPr marL="0" indent="0" algn="ctr">
              <a:buNone/>
            </a:pPr>
            <a:r>
              <a:rPr lang="en-US" sz="3600" dirty="0">
                <a:latin typeface="Museo 700 Regular"/>
                <a:cs typeface="Museo 700 Regular"/>
              </a:rPr>
              <a:t>Research</a:t>
            </a:r>
            <a:endParaRPr lang="en-US" sz="2800" dirty="0">
              <a:latin typeface="Museo 700 Regular"/>
              <a:cs typeface="Museo 700 Regular"/>
            </a:endParaRPr>
          </a:p>
          <a:p>
            <a:pPr marL="0" indent="0" algn="ctr">
              <a:buNone/>
            </a:pPr>
            <a:r>
              <a:rPr lang="en-US" sz="2800" dirty="0"/>
              <a:t>Publicity</a:t>
            </a:r>
          </a:p>
          <a:p>
            <a:pPr marL="0" indent="0" algn="ctr">
              <a:buNone/>
            </a:pPr>
            <a:endParaRPr lang="en-US" sz="2800" dirty="0"/>
          </a:p>
        </p:txBody>
      </p:sp>
      <p:sp>
        <p:nvSpPr>
          <p:cNvPr id="3" name="TextBox 2"/>
          <p:cNvSpPr txBox="1"/>
          <p:nvPr/>
        </p:nvSpPr>
        <p:spPr>
          <a:xfrm>
            <a:off x="235147" y="2336544"/>
            <a:ext cx="4308421" cy="646331"/>
          </a:xfrm>
          <a:prstGeom prst="rect">
            <a:avLst/>
          </a:prstGeom>
          <a:noFill/>
        </p:spPr>
        <p:txBody>
          <a:bodyPr wrap="square" rtlCol="0">
            <a:spAutoFit/>
          </a:bodyPr>
          <a:lstStyle/>
          <a:p>
            <a:pPr algn="ctr"/>
            <a:r>
              <a:rPr lang="en-US" sz="3600" dirty="0" smtClean="0">
                <a:solidFill>
                  <a:schemeClr val="bg2"/>
                </a:solidFill>
                <a:latin typeface="Museo 700 Regular"/>
                <a:cs typeface="Museo 700 Regular"/>
              </a:rPr>
              <a:t>Programming</a:t>
            </a:r>
            <a:endParaRPr lang="en-US" sz="3600" dirty="0">
              <a:solidFill>
                <a:schemeClr val="bg2"/>
              </a:solidFill>
              <a:latin typeface="Museo 700 Regular"/>
              <a:cs typeface="Museo 700 Regular"/>
            </a:endParaRPr>
          </a:p>
        </p:txBody>
      </p:sp>
    </p:spTree>
    <p:extLst>
      <p:ext uri="{BB962C8B-B14F-4D97-AF65-F5344CB8AC3E}">
        <p14:creationId xmlns:p14="http://schemas.microsoft.com/office/powerpoint/2010/main" val="353194984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Literature Review</a:t>
            </a:r>
            <a:endParaRPr lang="en-US" dirty="0"/>
          </a:p>
        </p:txBody>
      </p:sp>
    </p:spTree>
    <p:extLst>
      <p:ext uri="{BB962C8B-B14F-4D97-AF65-F5344CB8AC3E}">
        <p14:creationId xmlns:p14="http://schemas.microsoft.com/office/powerpoint/2010/main" val="487343424"/>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800" dirty="0" smtClean="0"/>
              <a:t>Sony Eye-tracking (Games)</a:t>
            </a:r>
            <a:endParaRPr lang="en-US" sz="4800" dirty="0"/>
          </a:p>
        </p:txBody>
      </p:sp>
      <p:pic>
        <p:nvPicPr>
          <p:cNvPr id="5" name="Content Placeholder 4" descr="Screen Shot 2014-03-26 at 8.39.30 PM.png"/>
          <p:cNvPicPr>
            <a:picLocks noGrp="1" noChangeAspect="1"/>
          </p:cNvPicPr>
          <p:nvPr>
            <p:ph idx="1"/>
          </p:nvPr>
        </p:nvPicPr>
        <p:blipFill>
          <a:blip r:embed="rId3">
            <a:extLst>
              <a:ext uri="{28A0092B-C50C-407E-A947-70E740481C1C}">
                <a14:useLocalDpi xmlns:a14="http://schemas.microsoft.com/office/drawing/2010/main" val="0"/>
              </a:ext>
            </a:extLst>
          </a:blip>
          <a:srcRect l="3612" r="3612"/>
          <a:stretch>
            <a:fillRect/>
          </a:stretch>
        </p:blipFill>
        <p:spPr/>
      </p:pic>
      <p:sp>
        <p:nvSpPr>
          <p:cNvPr id="6" name="TextBox 5"/>
          <p:cNvSpPr txBox="1"/>
          <p:nvPr/>
        </p:nvSpPr>
        <p:spPr>
          <a:xfrm>
            <a:off x="2045926" y="4532689"/>
            <a:ext cx="3005951" cy="584776"/>
          </a:xfrm>
          <a:prstGeom prst="rect">
            <a:avLst/>
          </a:prstGeom>
          <a:noFill/>
        </p:spPr>
        <p:txBody>
          <a:bodyPr wrap="none" rtlCol="0">
            <a:spAutoFit/>
          </a:bodyPr>
          <a:lstStyle/>
          <a:p>
            <a:r>
              <a:rPr lang="en-US" sz="3200" dirty="0" smtClean="0">
                <a:latin typeface="Museo 500 Regular"/>
                <a:cs typeface="Museo 500 Regular"/>
              </a:rPr>
              <a:t>20 March 2014</a:t>
            </a:r>
            <a:endParaRPr lang="en-US" sz="3200" dirty="0">
              <a:latin typeface="Museo 500 Regular"/>
              <a:cs typeface="Museo 500 Regular"/>
            </a:endParaRPr>
          </a:p>
        </p:txBody>
      </p:sp>
    </p:spTree>
    <p:extLst>
      <p:ext uri="{BB962C8B-B14F-4D97-AF65-F5344CB8AC3E}">
        <p14:creationId xmlns:p14="http://schemas.microsoft.com/office/powerpoint/2010/main" val="73794408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800" dirty="0" smtClean="0"/>
              <a:t>Sony Eye-tracking (Games)</a:t>
            </a:r>
            <a:endParaRPr lang="en-US" sz="4800" dirty="0"/>
          </a:p>
        </p:txBody>
      </p:sp>
      <p:sp>
        <p:nvSpPr>
          <p:cNvPr id="2" name="Content Placeholder 1"/>
          <p:cNvSpPr>
            <a:spLocks noGrp="1"/>
          </p:cNvSpPr>
          <p:nvPr>
            <p:ph idx="1"/>
          </p:nvPr>
        </p:nvSpPr>
        <p:spPr/>
        <p:txBody>
          <a:bodyPr>
            <a:normAutofit/>
          </a:bodyPr>
          <a:lstStyle/>
          <a:p>
            <a:r>
              <a:rPr lang="en-US" dirty="0" smtClean="0"/>
              <a:t>It </a:t>
            </a:r>
            <a:r>
              <a:rPr lang="en-US" dirty="0"/>
              <a:t>only took a</a:t>
            </a:r>
            <a:r>
              <a:rPr lang="en-US" b="1" dirty="0"/>
              <a:t> </a:t>
            </a:r>
            <a:r>
              <a:rPr lang="en-US" dirty="0">
                <a:solidFill>
                  <a:schemeClr val="accent6"/>
                </a:solidFill>
              </a:rPr>
              <a:t>few seconds to get used </a:t>
            </a:r>
            <a:r>
              <a:rPr lang="en-US" dirty="0"/>
              <a:t>to, and using the analog stick to </a:t>
            </a:r>
            <a:r>
              <a:rPr lang="en-US" b="1" dirty="0">
                <a:solidFill>
                  <a:srgbClr val="F79646"/>
                </a:solidFill>
              </a:rPr>
              <a:t>compliment</a:t>
            </a:r>
            <a:r>
              <a:rPr lang="en-US" dirty="0">
                <a:solidFill>
                  <a:srgbClr val="F79646"/>
                </a:solidFill>
              </a:rPr>
              <a:t> </a:t>
            </a:r>
            <a:r>
              <a:rPr lang="en-US" dirty="0"/>
              <a:t>eye camera control became </a:t>
            </a:r>
            <a:r>
              <a:rPr lang="en-US" b="1" dirty="0">
                <a:solidFill>
                  <a:srgbClr val="F79646"/>
                </a:solidFill>
              </a:rPr>
              <a:t>natural</a:t>
            </a:r>
            <a:r>
              <a:rPr lang="en-US" dirty="0">
                <a:solidFill>
                  <a:srgbClr val="F79646"/>
                </a:solidFill>
              </a:rPr>
              <a:t> </a:t>
            </a:r>
            <a:r>
              <a:rPr lang="en-US" dirty="0"/>
              <a:t>quickly</a:t>
            </a:r>
            <a:r>
              <a:rPr lang="en-US" dirty="0" smtClean="0"/>
              <a:t>.</a:t>
            </a:r>
          </a:p>
          <a:p>
            <a:r>
              <a:rPr lang="en-US" dirty="0"/>
              <a:t>I imagined that aiming and controlling the camera with my eyes would be tiring, but it felt </a:t>
            </a:r>
            <a:r>
              <a:rPr lang="en-US" b="1" dirty="0">
                <a:solidFill>
                  <a:srgbClr val="F79646"/>
                </a:solidFill>
              </a:rPr>
              <a:t>completely natural</a:t>
            </a:r>
            <a:r>
              <a:rPr lang="en-US" dirty="0"/>
              <a:t>. Just </a:t>
            </a:r>
            <a:r>
              <a:rPr lang="en-US" b="1" dirty="0">
                <a:solidFill>
                  <a:srgbClr val="F79646"/>
                </a:solidFill>
              </a:rPr>
              <a:t>look and </a:t>
            </a:r>
            <a:r>
              <a:rPr lang="en-US" b="1" dirty="0" smtClean="0">
                <a:solidFill>
                  <a:srgbClr val="F79646"/>
                </a:solidFill>
              </a:rPr>
              <a:t>shoot.</a:t>
            </a:r>
          </a:p>
        </p:txBody>
      </p:sp>
      <p:sp>
        <p:nvSpPr>
          <p:cNvPr id="6" name="Rectangle 5"/>
          <p:cNvSpPr/>
          <p:nvPr/>
        </p:nvSpPr>
        <p:spPr>
          <a:xfrm>
            <a:off x="276319" y="6046915"/>
            <a:ext cx="8727002" cy="338554"/>
          </a:xfrm>
          <a:prstGeom prst="rect">
            <a:avLst/>
          </a:prstGeom>
          <a:solidFill>
            <a:schemeClr val="bg2">
              <a:alpha val="49000"/>
            </a:schemeClr>
          </a:solidFill>
        </p:spPr>
        <p:txBody>
          <a:bodyPr wrap="square">
            <a:spAutoFit/>
          </a:bodyPr>
          <a:lstStyle/>
          <a:p>
            <a:pPr algn="ctr"/>
            <a:r>
              <a:rPr lang="en-US" sz="1600" b="1" dirty="0"/>
              <a:t>http://</a:t>
            </a:r>
            <a:r>
              <a:rPr lang="en-US" sz="1600" b="1" dirty="0" err="1"/>
              <a:t>www.destructoid.com</a:t>
            </a:r>
            <a:r>
              <a:rPr lang="en-US" sz="1600" b="1" dirty="0"/>
              <a:t>/sony-s-eye-tracking-technology-will-be-a-game-changer-272225.phtml</a:t>
            </a:r>
          </a:p>
        </p:txBody>
      </p:sp>
    </p:spTree>
    <p:extLst>
      <p:ext uri="{BB962C8B-B14F-4D97-AF65-F5344CB8AC3E}">
        <p14:creationId xmlns:p14="http://schemas.microsoft.com/office/powerpoint/2010/main" val="180179286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References</a:t>
            </a:r>
            <a:endParaRPr lang="en-US" dirty="0"/>
          </a:p>
        </p:txBody>
      </p:sp>
      <p:sp>
        <p:nvSpPr>
          <p:cNvPr id="2" name="Content Placeholder 1"/>
          <p:cNvSpPr>
            <a:spLocks noGrp="1"/>
          </p:cNvSpPr>
          <p:nvPr>
            <p:ph idx="1"/>
          </p:nvPr>
        </p:nvSpPr>
        <p:spPr/>
        <p:txBody>
          <a:bodyPr/>
          <a:lstStyle/>
          <a:p>
            <a:r>
              <a:rPr lang="en-US" b="1" dirty="0">
                <a:solidFill>
                  <a:schemeClr val="bg2"/>
                </a:solidFill>
              </a:rPr>
              <a:t>http://www.destructoid.com/sony-s-eye-tracking-technology-will-be-a-game-changer-272225.</a:t>
            </a:r>
            <a:r>
              <a:rPr lang="en-US" b="1" dirty="0" smtClean="0">
                <a:solidFill>
                  <a:schemeClr val="bg2"/>
                </a:solidFill>
              </a:rPr>
              <a:t>phtml</a:t>
            </a:r>
          </a:p>
          <a:p>
            <a:endParaRPr lang="en-US" b="1" dirty="0" smtClean="0">
              <a:solidFill>
                <a:schemeClr val="bg2"/>
              </a:solidFill>
            </a:endParaRPr>
          </a:p>
          <a:p>
            <a:endParaRPr lang="en-US" dirty="0"/>
          </a:p>
        </p:txBody>
      </p:sp>
    </p:spTree>
    <p:extLst>
      <p:ext uri="{BB962C8B-B14F-4D97-AF65-F5344CB8AC3E}">
        <p14:creationId xmlns:p14="http://schemas.microsoft.com/office/powerpoint/2010/main" val="329308647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6943" y="345832"/>
            <a:ext cx="9309099" cy="6434016"/>
            <a:chOff x="49824" y="423984"/>
            <a:chExt cx="9055100" cy="6121400"/>
          </a:xfrm>
        </p:grpSpPr>
        <p:pic>
          <p:nvPicPr>
            <p:cNvPr id="7" name="Picture 6" descr="TEMP.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24" y="423984"/>
              <a:ext cx="9055100" cy="6121400"/>
            </a:xfrm>
            <a:prstGeom prst="rect">
              <a:avLst/>
            </a:prstGeom>
            <a:ln>
              <a:noFill/>
            </a:ln>
            <a:effectLst>
              <a:softEdge rad="112500"/>
            </a:effectLst>
          </p:spPr>
        </p:pic>
        <p:sp>
          <p:nvSpPr>
            <p:cNvPr id="8" name="Rectangle 7"/>
            <p:cNvSpPr/>
            <p:nvPr/>
          </p:nvSpPr>
          <p:spPr>
            <a:xfrm>
              <a:off x="2837488" y="2928258"/>
              <a:ext cx="4367813" cy="878467"/>
            </a:xfrm>
            <a:prstGeom prst="rect">
              <a:avLst/>
            </a:prstGeom>
            <a:noFill/>
          </p:spPr>
          <p:txBody>
            <a:bodyPr wrap="none" lIns="91440" tIns="45720" rIns="91440" bIns="45720">
              <a:spAutoFit/>
            </a:bodyPr>
            <a:lstStyle/>
            <a:p>
              <a:pPr algn="ctr"/>
              <a:r>
                <a:rPr lang="en-US" sz="5400" cap="none" spc="0" dirty="0" smtClean="0">
                  <a:ln w="12700">
                    <a:solidFill>
                      <a:schemeClr val="tx2">
                        <a:satMod val="155000"/>
                      </a:schemeClr>
                    </a:solidFill>
                    <a:prstDash val="solid"/>
                  </a:ln>
                  <a:solidFill>
                    <a:schemeClr val="bg2">
                      <a:tint val="85000"/>
                      <a:satMod val="155000"/>
                    </a:schemeClr>
                  </a:solidFill>
                  <a:effectLst>
                    <a:glow rad="101600">
                      <a:schemeClr val="bg1">
                        <a:alpha val="9000"/>
                      </a:schemeClr>
                    </a:glow>
                    <a:outerShdw blurRad="41275" dist="20320" dir="1800000" algn="tl" rotWithShape="0">
                      <a:srgbClr val="000000">
                        <a:alpha val="40000"/>
                      </a:srgbClr>
                    </a:outerShdw>
                  </a:effectLst>
                  <a:latin typeface="Audiowide" pitchFamily="2" charset="0"/>
                  <a:ea typeface="Arial Unicode MS" pitchFamily="34" charset="-128"/>
                  <a:cs typeface="Arial Unicode MS" pitchFamily="34" charset="-128"/>
                </a:rPr>
                <a:t>Thank You!</a:t>
              </a:r>
              <a:endParaRPr lang="en-US" sz="5400" cap="none" spc="0" dirty="0">
                <a:ln w="12700">
                  <a:solidFill>
                    <a:schemeClr val="tx2">
                      <a:satMod val="155000"/>
                    </a:schemeClr>
                  </a:solidFill>
                  <a:prstDash val="solid"/>
                </a:ln>
                <a:solidFill>
                  <a:schemeClr val="bg2">
                    <a:tint val="85000"/>
                    <a:satMod val="155000"/>
                  </a:schemeClr>
                </a:solidFill>
                <a:effectLst>
                  <a:glow rad="101600">
                    <a:schemeClr val="bg1">
                      <a:alpha val="9000"/>
                    </a:schemeClr>
                  </a:glow>
                  <a:outerShdw blurRad="41275" dist="20320" dir="1800000" algn="tl" rotWithShape="0">
                    <a:srgbClr val="000000">
                      <a:alpha val="40000"/>
                    </a:srgbClr>
                  </a:outerShdw>
                </a:effectLst>
                <a:latin typeface="Audiowide" pitchFamily="2" charset="0"/>
                <a:ea typeface="Arial Unicode MS" pitchFamily="34" charset="-128"/>
                <a:cs typeface="Arial Unicode MS" pitchFamily="34" charset="-128"/>
              </a:endParaRPr>
            </a:p>
          </p:txBody>
        </p:sp>
      </p:grpSp>
    </p:spTree>
    <p:extLst>
      <p:ext uri="{BB962C8B-B14F-4D97-AF65-F5344CB8AC3E}">
        <p14:creationId xmlns:p14="http://schemas.microsoft.com/office/powerpoint/2010/main" val="29816863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02365" y="1594140"/>
            <a:ext cx="8498089" cy="4577637"/>
          </a:xfrm>
          <a:prstGeom prst="rect">
            <a:avLst/>
          </a:prstGeom>
          <a:ln>
            <a:noFill/>
          </a:ln>
          <a:effectLst>
            <a:softEdge rad="647700"/>
          </a:effectLst>
        </p:spPr>
      </p:pic>
      <p:sp>
        <p:nvSpPr>
          <p:cNvPr id="5" name="Title 3"/>
          <p:cNvSpPr txBox="1">
            <a:spLocks/>
          </p:cNvSpPr>
          <p:nvPr/>
        </p:nvSpPr>
        <p:spPr>
          <a:xfrm>
            <a:off x="2928232" y="295304"/>
            <a:ext cx="3381154" cy="758342"/>
          </a:xfrm>
          <a:prstGeom prst="rect">
            <a:avLst/>
          </a:prstGeom>
          <a:noFill/>
          <a:ln>
            <a:noFill/>
          </a:ln>
        </p:spPr>
        <p:txBody>
          <a:bodyPr vert="horz" lIns="91440" tIns="45720" rIns="91440" bIns="45720" rtlCol="0" anchor="t">
            <a:norm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3600" dirty="0" smtClean="0">
                <a:latin typeface="Museo 700" pitchFamily="50" charset="0"/>
                <a:cs typeface="Museo 700 Regular"/>
              </a:rPr>
              <a:t>Productive.</a:t>
            </a:r>
            <a:endParaRPr lang="en-US" sz="3600" dirty="0">
              <a:latin typeface="Museo 700" pitchFamily="50" charset="0"/>
              <a:cs typeface="Museo 700 Regular"/>
            </a:endParaRPr>
          </a:p>
        </p:txBody>
      </p:sp>
      <p:sp>
        <p:nvSpPr>
          <p:cNvPr id="7" name="Title 3"/>
          <p:cNvSpPr txBox="1">
            <a:spLocks/>
          </p:cNvSpPr>
          <p:nvPr/>
        </p:nvSpPr>
        <p:spPr>
          <a:xfrm>
            <a:off x="5813068" y="284161"/>
            <a:ext cx="3364221" cy="758342"/>
          </a:xfrm>
          <a:prstGeom prst="rect">
            <a:avLst/>
          </a:prstGeom>
          <a:noFill/>
          <a:ln>
            <a:noFill/>
          </a:ln>
        </p:spPr>
        <p:txBody>
          <a:bodyPr vert="horz" lIns="91440" tIns="45720" rIns="91440" bIns="45720" rtlCol="0" anchor="t">
            <a:norm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3600" dirty="0" smtClean="0">
                <a:latin typeface="Museo 700" pitchFamily="50" charset="0"/>
                <a:cs typeface="Museo 700 Regular"/>
              </a:rPr>
              <a:t>INTUITIVE.</a:t>
            </a:r>
            <a:endParaRPr lang="en-US" sz="3600" dirty="0">
              <a:latin typeface="Museo 700" pitchFamily="50" charset="0"/>
              <a:cs typeface="Museo 700 Regular"/>
            </a:endParaRPr>
          </a:p>
        </p:txBody>
      </p:sp>
      <p:sp>
        <p:nvSpPr>
          <p:cNvPr id="8" name="Title 3"/>
          <p:cNvSpPr txBox="1">
            <a:spLocks/>
          </p:cNvSpPr>
          <p:nvPr/>
        </p:nvSpPr>
        <p:spPr>
          <a:xfrm>
            <a:off x="397095" y="284161"/>
            <a:ext cx="2694836" cy="758342"/>
          </a:xfrm>
          <a:prstGeom prst="rect">
            <a:avLst/>
          </a:prstGeom>
          <a:noFill/>
          <a:ln>
            <a:noFill/>
          </a:ln>
        </p:spPr>
        <p:txBody>
          <a:bodyPr vert="horz" lIns="91440" tIns="45720" rIns="91440" bIns="45720" rtlCol="0" anchor="t">
            <a:norm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3600" dirty="0" smtClean="0">
                <a:latin typeface="Museo 700" pitchFamily="50" charset="0"/>
                <a:cs typeface="Museo 700 Regular"/>
              </a:rPr>
              <a:t>EFFICIENT.</a:t>
            </a:r>
            <a:endParaRPr lang="en-US" sz="3600" dirty="0">
              <a:latin typeface="Museo 700" pitchFamily="50" charset="0"/>
              <a:cs typeface="Museo 700 Regular"/>
            </a:endParaRPr>
          </a:p>
        </p:txBody>
      </p:sp>
    </p:spTree>
    <p:extLst>
      <p:ext uri="{BB962C8B-B14F-4D97-AF65-F5344CB8AC3E}">
        <p14:creationId xmlns:p14="http://schemas.microsoft.com/office/powerpoint/2010/main" val="29223630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childTnLst>
                          </p:cTn>
                        </p:par>
                        <p:par>
                          <p:cTn id="13" fill="hold">
                            <p:stCondLst>
                              <p:cond delay="1000"/>
                            </p:stCondLst>
                            <p:childTnLst>
                              <p:par>
                                <p:cTn id="14" presetID="10" presetClass="entr" presetSubtype="0" fill="hold" grpId="0" nodeType="after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childTnLst>
                                </p:cTn>
                              </p:par>
                            </p:childTnLst>
                          </p:cTn>
                        </p:par>
                        <p:par>
                          <p:cTn id="17" fill="hold">
                            <p:stCondLst>
                              <p:cond delay="2200"/>
                            </p:stCondLst>
                            <p:childTnLst>
                              <p:par>
                                <p:cTn id="18" presetID="10" presetClass="entr" presetSubtype="0" fill="hold" grpId="0" nodeType="afterEffect">
                                  <p:stCondLst>
                                    <p:cond delay="2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smtClean="0"/>
              <a:t>Objectives</a:t>
            </a:r>
            <a:endParaRPr lang="en-US" sz="6000" b="1" dirty="0"/>
          </a:p>
        </p:txBody>
      </p:sp>
      <p:pic>
        <p:nvPicPr>
          <p:cNvPr id="4" name="Picture 3" descr="applications_ii.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1570" y="2488697"/>
            <a:ext cx="4669692" cy="4669692"/>
          </a:xfrm>
          <a:prstGeom prst="rect">
            <a:avLst/>
          </a:prstGeom>
        </p:spPr>
      </p:pic>
      <p:pic>
        <p:nvPicPr>
          <p:cNvPr id="6" name="Picture 5" descr="research-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671638"/>
            <a:ext cx="3352800" cy="4079982"/>
          </a:xfrm>
          <a:prstGeom prst="rect">
            <a:avLst/>
          </a:prstGeom>
        </p:spPr>
      </p:pic>
      <p:sp>
        <p:nvSpPr>
          <p:cNvPr id="3" name="TextBox 2"/>
          <p:cNvSpPr txBox="1"/>
          <p:nvPr/>
        </p:nvSpPr>
        <p:spPr>
          <a:xfrm>
            <a:off x="1510882" y="4735619"/>
            <a:ext cx="1326722" cy="769441"/>
          </a:xfrm>
          <a:prstGeom prst="rect">
            <a:avLst/>
          </a:prstGeom>
          <a:noFill/>
        </p:spPr>
        <p:txBody>
          <a:bodyPr wrap="none" rtlCol="0">
            <a:spAutoFit/>
          </a:bodyPr>
          <a:lstStyle/>
          <a:p>
            <a:r>
              <a:rPr lang="en-US" sz="4400" dirty="0" smtClean="0">
                <a:solidFill>
                  <a:schemeClr val="bg1"/>
                </a:solidFill>
                <a:effectLst>
                  <a:glow rad="203200">
                    <a:schemeClr val="bg1">
                      <a:alpha val="32000"/>
                    </a:schemeClr>
                  </a:glow>
                </a:effectLst>
                <a:latin typeface="Museo 300 Regular"/>
                <a:cs typeface="Museo 300 Regular"/>
              </a:rPr>
              <a:t>DSO</a:t>
            </a:r>
            <a:endParaRPr lang="en-US" sz="4400" dirty="0">
              <a:solidFill>
                <a:schemeClr val="bg1"/>
              </a:solidFill>
              <a:effectLst>
                <a:glow rad="203200">
                  <a:schemeClr val="bg1">
                    <a:alpha val="32000"/>
                  </a:schemeClr>
                </a:glow>
              </a:effectLst>
              <a:latin typeface="Museo 300 Regular"/>
              <a:cs typeface="Museo 300 Regular"/>
            </a:endParaRPr>
          </a:p>
        </p:txBody>
      </p:sp>
    </p:spTree>
    <p:extLst>
      <p:ext uri="{BB962C8B-B14F-4D97-AF65-F5344CB8AC3E}">
        <p14:creationId xmlns:p14="http://schemas.microsoft.com/office/powerpoint/2010/main" val="38955944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nodeType="after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Target Audience</a:t>
            </a:r>
            <a:endParaRPr lang="en-US" sz="6000" b="1" dirty="0"/>
          </a:p>
        </p:txBody>
      </p:sp>
      <p:sp>
        <p:nvSpPr>
          <p:cNvPr id="3" name="Content Placeholder 2"/>
          <p:cNvSpPr>
            <a:spLocks noGrp="1"/>
          </p:cNvSpPr>
          <p:nvPr>
            <p:ph idx="1"/>
          </p:nvPr>
        </p:nvSpPr>
        <p:spPr>
          <a:xfrm>
            <a:off x="476738" y="1602154"/>
            <a:ext cx="8229600" cy="4943231"/>
          </a:xfrm>
        </p:spPr>
        <p:txBody>
          <a:bodyPr>
            <a:normAutofit/>
          </a:bodyPr>
          <a:lstStyle/>
          <a:p>
            <a:pPr marL="0" indent="0">
              <a:buNone/>
            </a:pPr>
            <a:endParaRPr lang="en-US" sz="1000" dirty="0" smtClean="0"/>
          </a:p>
          <a:p>
            <a:r>
              <a:rPr lang="en-US" sz="4400" dirty="0" smtClean="0"/>
              <a:t>Physically Disabled</a:t>
            </a:r>
          </a:p>
          <a:p>
            <a:r>
              <a:rPr lang="en-US" sz="4400" dirty="0" smtClean="0"/>
              <a:t>General Public</a:t>
            </a:r>
            <a:endParaRPr lang="en-US" sz="4400" dirty="0"/>
          </a:p>
        </p:txBody>
      </p:sp>
      <p:pic>
        <p:nvPicPr>
          <p:cNvPr id="5" name="Picture 4"/>
          <p:cNvPicPr>
            <a:picLocks noChangeAspect="1"/>
          </p:cNvPicPr>
          <p:nvPr/>
        </p:nvPicPr>
        <p:blipFill>
          <a:blip r:embed="rId3">
            <a:alphaModFix amt="56000"/>
          </a:blip>
          <a:stretch>
            <a:fillRect/>
          </a:stretch>
        </p:blipFill>
        <p:spPr>
          <a:xfrm>
            <a:off x="3360615" y="3623866"/>
            <a:ext cx="5138614" cy="28433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0584549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800" dirty="0" smtClean="0"/>
              <a:t>Why I-Focus?</a:t>
            </a:r>
            <a:endParaRPr lang="en-US" sz="4800" dirty="0"/>
          </a:p>
        </p:txBody>
      </p:sp>
      <p:pic>
        <p:nvPicPr>
          <p:cNvPr id="6" name="Picture 5" descr="Picture_Person_Hard_at_Work_at_a_Computer_Typing_at_the_Keyboard_and_Using_the_Mouse_in_an_Office_Environment_in_This_Stock_Photo_110812-130548-392001.jpg"/>
          <p:cNvPicPr>
            <a:picLocks noChangeAspect="1"/>
          </p:cNvPicPr>
          <p:nvPr/>
        </p:nvPicPr>
        <p:blipFill rotWithShape="1">
          <a:blip r:embed="rId3">
            <a:extLst>
              <a:ext uri="{28A0092B-C50C-407E-A947-70E740481C1C}">
                <a14:useLocalDpi xmlns:a14="http://schemas.microsoft.com/office/drawing/2010/main" val="0"/>
              </a:ext>
            </a:extLst>
          </a:blip>
          <a:srcRect b="6274"/>
          <a:stretch/>
        </p:blipFill>
        <p:spPr>
          <a:xfrm>
            <a:off x="173417" y="1633537"/>
            <a:ext cx="6071655" cy="4872119"/>
          </a:xfrm>
          <a:prstGeom prst="rect">
            <a:avLst/>
          </a:prstGeom>
          <a:ln>
            <a:noFill/>
          </a:ln>
          <a:effectLst>
            <a:softEdge rad="330200"/>
          </a:effectLst>
        </p:spPr>
      </p:pic>
      <p:pic>
        <p:nvPicPr>
          <p:cNvPr id="7" name="Picture 6" descr="imgres.jpg"/>
          <p:cNvPicPr>
            <a:picLocks noChangeAspect="1"/>
          </p:cNvPicPr>
          <p:nvPr/>
        </p:nvPicPr>
        <p:blipFill rotWithShape="1">
          <a:blip r:embed="rId4">
            <a:extLst>
              <a:ext uri="{28A0092B-C50C-407E-A947-70E740481C1C}">
                <a14:useLocalDpi xmlns:a14="http://schemas.microsoft.com/office/drawing/2010/main" val="0"/>
              </a:ext>
            </a:extLst>
          </a:blip>
          <a:srcRect l="10644"/>
          <a:stretch/>
        </p:blipFill>
        <p:spPr>
          <a:xfrm>
            <a:off x="6088768" y="1672612"/>
            <a:ext cx="2996618" cy="2231637"/>
          </a:xfrm>
          <a:prstGeom prst="rect">
            <a:avLst/>
          </a:prstGeom>
          <a:ln>
            <a:noFill/>
          </a:ln>
          <a:effectLst>
            <a:softEdge rad="254000"/>
          </a:effectLst>
        </p:spPr>
      </p:pic>
      <p:pic>
        <p:nvPicPr>
          <p:cNvPr id="3" name="Picture 2" descr="imgres.jpg"/>
          <p:cNvPicPr>
            <a:picLocks noChangeAspect="1"/>
          </p:cNvPicPr>
          <p:nvPr/>
        </p:nvPicPr>
        <p:blipFill>
          <a:blip r:embed="rId5">
            <a:alphaModFix amt="89000"/>
            <a:extLst>
              <a:ext uri="{28A0092B-C50C-407E-A947-70E740481C1C}">
                <a14:useLocalDpi xmlns:a14="http://schemas.microsoft.com/office/drawing/2010/main" val="0"/>
              </a:ext>
            </a:extLst>
          </a:blip>
          <a:stretch>
            <a:fillRect/>
          </a:stretch>
        </p:blipFill>
        <p:spPr>
          <a:xfrm>
            <a:off x="6124469" y="3728403"/>
            <a:ext cx="2960917" cy="2960917"/>
          </a:xfrm>
          <a:prstGeom prst="rect">
            <a:avLst/>
          </a:prstGeom>
          <a:ln>
            <a:noFill/>
          </a:ln>
          <a:effectLst>
            <a:softEdge rad="469900"/>
          </a:effectLst>
        </p:spPr>
      </p:pic>
    </p:spTree>
    <p:extLst>
      <p:ext uri="{BB962C8B-B14F-4D97-AF65-F5344CB8AC3E}">
        <p14:creationId xmlns:p14="http://schemas.microsoft.com/office/powerpoint/2010/main" val="104449571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Final Products</a:t>
            </a:r>
            <a:endParaRPr lang="en-US" sz="4800" dirty="0"/>
          </a:p>
        </p:txBody>
      </p:sp>
    </p:spTree>
    <p:extLst>
      <p:ext uri="{BB962C8B-B14F-4D97-AF65-F5344CB8AC3E}">
        <p14:creationId xmlns:p14="http://schemas.microsoft.com/office/powerpoint/2010/main" val="12876936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Device</a:t>
            </a:r>
            <a:endParaRPr lang="en-US" dirty="0"/>
          </a:p>
        </p:txBody>
      </p:sp>
      <p:sp>
        <p:nvSpPr>
          <p:cNvPr id="4" name="Content Placeholder 3"/>
          <p:cNvSpPr>
            <a:spLocks noGrp="1"/>
          </p:cNvSpPr>
          <p:nvPr>
            <p:ph idx="1"/>
          </p:nvPr>
        </p:nvSpPr>
        <p:spPr>
          <a:xfrm>
            <a:off x="457200" y="1600200"/>
            <a:ext cx="8229600" cy="4964723"/>
          </a:xfrm>
        </p:spPr>
        <p:txBody>
          <a:bodyPr>
            <a:normAutofit/>
          </a:bodyPr>
          <a:lstStyle/>
          <a:p>
            <a:r>
              <a:rPr lang="en-US" sz="4800" dirty="0" err="1" smtClean="0"/>
              <a:t>EyeTribe</a:t>
            </a:r>
            <a:r>
              <a:rPr lang="en-US" sz="4800" dirty="0" smtClean="0"/>
              <a:t> Eye-tracker</a:t>
            </a:r>
          </a:p>
          <a:p>
            <a:pPr lvl="1"/>
            <a:r>
              <a:rPr lang="en-US" sz="4000" dirty="0" smtClean="0"/>
              <a:t> Affordable</a:t>
            </a:r>
          </a:p>
          <a:p>
            <a:pPr lvl="1"/>
            <a:r>
              <a:rPr lang="en-US" sz="4400" dirty="0" smtClean="0"/>
              <a:t> Accurate</a:t>
            </a:r>
            <a:endParaRPr lang="en-US" sz="4400" dirty="0"/>
          </a:p>
        </p:txBody>
      </p:sp>
      <p:pic>
        <p:nvPicPr>
          <p:cNvPr id="2" name="Picture 1" descr="imag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7662" y="2486252"/>
            <a:ext cx="4647740" cy="1703754"/>
          </a:xfrm>
          <a:prstGeom prst="rect">
            <a:avLst/>
          </a:prstGeom>
          <a:ln>
            <a:noFill/>
          </a:ln>
          <a:effectLst>
            <a:softEdge rad="304800"/>
          </a:effectLst>
        </p:spPr>
      </p:pic>
    </p:spTree>
    <p:extLst>
      <p:ext uri="{BB962C8B-B14F-4D97-AF65-F5344CB8AC3E}">
        <p14:creationId xmlns:p14="http://schemas.microsoft.com/office/powerpoint/2010/main" val="109617523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 Control</a:t>
            </a:r>
            <a:endParaRPr lang="en-US" dirty="0"/>
          </a:p>
        </p:txBody>
      </p:sp>
      <p:sp>
        <p:nvSpPr>
          <p:cNvPr id="3" name="Content Placeholder 2"/>
          <p:cNvSpPr>
            <a:spLocks noGrp="1"/>
          </p:cNvSpPr>
          <p:nvPr>
            <p:ph idx="1"/>
          </p:nvPr>
        </p:nvSpPr>
        <p:spPr>
          <a:xfrm>
            <a:off x="457200" y="1973382"/>
            <a:ext cx="8229600" cy="3888154"/>
          </a:xfrm>
        </p:spPr>
        <p:txBody>
          <a:bodyPr>
            <a:normAutofit/>
          </a:bodyPr>
          <a:lstStyle/>
          <a:p>
            <a:r>
              <a:rPr lang="en-US" sz="3600" dirty="0" smtClean="0"/>
              <a:t>Eye-tracking technologies</a:t>
            </a:r>
          </a:p>
          <a:p>
            <a:r>
              <a:rPr lang="en-US" sz="3600" dirty="0" smtClean="0"/>
              <a:t>Multi-modal Input</a:t>
            </a:r>
          </a:p>
          <a:p>
            <a:endParaRPr lang="en-US" sz="3600" dirty="0"/>
          </a:p>
        </p:txBody>
      </p:sp>
      <p:sp>
        <p:nvSpPr>
          <p:cNvPr id="4" name="Title 3"/>
          <p:cNvSpPr txBox="1">
            <a:spLocks/>
          </p:cNvSpPr>
          <p:nvPr/>
        </p:nvSpPr>
        <p:spPr>
          <a:xfrm>
            <a:off x="2798523" y="3654935"/>
            <a:ext cx="3381154" cy="758342"/>
          </a:xfrm>
          <a:prstGeom prst="rect">
            <a:avLst/>
          </a:prstGeom>
          <a:noFill/>
          <a:ln>
            <a:noFill/>
          </a:ln>
        </p:spPr>
        <p:txBody>
          <a:bodyPr vert="horz" lIns="91440" tIns="45720" rIns="91440" bIns="45720" rtlCol="0" anchor="t">
            <a:no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4400" b="0" cap="none" dirty="0" smtClean="0">
                <a:solidFill>
                  <a:srgbClr val="99CCFF"/>
                </a:solidFill>
                <a:latin typeface="Museo 500" pitchFamily="50" charset="0"/>
                <a:cs typeface="Museo 300 Regular"/>
              </a:rPr>
              <a:t>Effective.</a:t>
            </a:r>
            <a:endParaRPr lang="en-US" sz="4400" b="0" cap="none" dirty="0">
              <a:solidFill>
                <a:srgbClr val="99CCFF"/>
              </a:solidFill>
              <a:latin typeface="Museo 500" pitchFamily="50" charset="0"/>
              <a:cs typeface="Museo 300 Regular"/>
            </a:endParaRPr>
          </a:p>
        </p:txBody>
      </p:sp>
      <p:sp>
        <p:nvSpPr>
          <p:cNvPr id="5" name="Title 3"/>
          <p:cNvSpPr txBox="1">
            <a:spLocks/>
          </p:cNvSpPr>
          <p:nvPr/>
        </p:nvSpPr>
        <p:spPr>
          <a:xfrm>
            <a:off x="5454960" y="3643792"/>
            <a:ext cx="3364221" cy="758342"/>
          </a:xfrm>
          <a:prstGeom prst="rect">
            <a:avLst/>
          </a:prstGeom>
          <a:noFill/>
          <a:ln>
            <a:noFill/>
          </a:ln>
        </p:spPr>
        <p:txBody>
          <a:bodyPr vert="horz" lIns="91440" tIns="45720" rIns="91440" bIns="45720" rtlCol="0" anchor="t">
            <a:no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4400" b="0" cap="none" dirty="0" smtClean="0">
                <a:solidFill>
                  <a:srgbClr val="FFCC00"/>
                </a:solidFill>
                <a:latin typeface="Museo 500" pitchFamily="50" charset="0"/>
                <a:cs typeface="Museo 300 Regular"/>
              </a:rPr>
              <a:t>Intuitive.</a:t>
            </a:r>
            <a:endParaRPr lang="en-US" sz="4400" b="0" cap="none" dirty="0">
              <a:solidFill>
                <a:srgbClr val="FFCC00"/>
              </a:solidFill>
              <a:latin typeface="Museo 500" pitchFamily="50" charset="0"/>
              <a:cs typeface="Museo 300 Regular"/>
            </a:endParaRPr>
          </a:p>
        </p:txBody>
      </p:sp>
      <p:sp>
        <p:nvSpPr>
          <p:cNvPr id="6" name="Title 3"/>
          <p:cNvSpPr txBox="1">
            <a:spLocks/>
          </p:cNvSpPr>
          <p:nvPr/>
        </p:nvSpPr>
        <p:spPr>
          <a:xfrm>
            <a:off x="515803" y="3657351"/>
            <a:ext cx="2694836" cy="758342"/>
          </a:xfrm>
          <a:prstGeom prst="rect">
            <a:avLst/>
          </a:prstGeom>
          <a:noFill/>
          <a:ln>
            <a:noFill/>
          </a:ln>
        </p:spPr>
        <p:txBody>
          <a:bodyPr vert="horz" lIns="91440" tIns="45720" rIns="91440" bIns="45720" rtlCol="0" anchor="t">
            <a:noAutofit/>
          </a:bodyPr>
          <a:lstStyle>
            <a:lvl1pPr algn="l" defTabSz="457200" rtl="0" eaLnBrk="1" latinLnBrk="0" hangingPunct="1">
              <a:spcBef>
                <a:spcPct val="0"/>
              </a:spcBef>
              <a:buNone/>
              <a:defRPr sz="4000" b="1" i="0" kern="1200" cap="all">
                <a:solidFill>
                  <a:srgbClr val="FFFFFF"/>
                </a:solidFill>
                <a:latin typeface="Audiowide"/>
                <a:ea typeface="+mj-ea"/>
                <a:cs typeface="Audiowide"/>
              </a:defRPr>
            </a:lvl1pPr>
          </a:lstStyle>
          <a:p>
            <a:pPr algn="ctr"/>
            <a:r>
              <a:rPr lang="en-US" sz="4400" b="0" cap="none" dirty="0" smtClean="0">
                <a:solidFill>
                  <a:srgbClr val="80FF00"/>
                </a:solidFill>
                <a:latin typeface="Museo 500" pitchFamily="50" charset="0"/>
                <a:cs typeface="Museo 300 Regular"/>
              </a:rPr>
              <a:t>Efficient.</a:t>
            </a:r>
            <a:endParaRPr lang="en-US" sz="4400" b="0" cap="none" dirty="0">
              <a:solidFill>
                <a:srgbClr val="80FF00"/>
              </a:solidFill>
              <a:latin typeface="Museo 500" pitchFamily="50" charset="0"/>
              <a:cs typeface="Museo 300 Regular"/>
            </a:endParaRPr>
          </a:p>
        </p:txBody>
      </p:sp>
    </p:spTree>
    <p:extLst>
      <p:ext uri="{BB962C8B-B14F-4D97-AF65-F5344CB8AC3E}">
        <p14:creationId xmlns:p14="http://schemas.microsoft.com/office/powerpoint/2010/main" val="34290850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0" presetClass="entr" presetSubtype="0" fill="hold" grpId="0" nodeType="afterEffect">
                                  <p:stCondLst>
                                    <p:cond delay="1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2100"/>
                            </p:stCondLst>
                            <p:childTnLst>
                              <p:par>
                                <p:cTn id="13" presetID="10" presetClass="entr" presetSubtype="0" fill="hold" grpId="0" nodeType="afterEffect">
                                  <p:stCondLst>
                                    <p:cond delay="10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theme/theme1.xml><?xml version="1.0" encoding="utf-8"?>
<a:theme xmlns:a="http://schemas.openxmlformats.org/drawingml/2006/main" name="Coloured Wav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Coloured Waves.thmx</Template>
  <TotalTime>2825</TotalTime>
  <Words>1357</Words>
  <Application>Microsoft Macintosh PowerPoint</Application>
  <PresentationFormat>On-screen Show (4:3)</PresentationFormat>
  <Paragraphs>149</Paragraphs>
  <Slides>29</Slides>
  <Notes>22</Notes>
  <HiddenSlides>1</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Coloured Waves</vt:lpstr>
      <vt:lpstr>I-Focus</vt:lpstr>
      <vt:lpstr>Introduction</vt:lpstr>
      <vt:lpstr>PowerPoint Presentation</vt:lpstr>
      <vt:lpstr>Objectives</vt:lpstr>
      <vt:lpstr>Target Audience</vt:lpstr>
      <vt:lpstr>Why I-Focus?</vt:lpstr>
      <vt:lpstr>Final Products</vt:lpstr>
      <vt:lpstr>The Device</vt:lpstr>
      <vt:lpstr>Interface Control</vt:lpstr>
      <vt:lpstr>PowerPoint Presentation</vt:lpstr>
      <vt:lpstr>Programming Languages</vt:lpstr>
      <vt:lpstr>Sneek Peek</vt:lpstr>
      <vt:lpstr>Sneek Peek</vt:lpstr>
      <vt:lpstr>Sneek Peek</vt:lpstr>
      <vt:lpstr>Sneek Peek</vt:lpstr>
      <vt:lpstr>Sneek Peek</vt:lpstr>
      <vt:lpstr>Originality</vt:lpstr>
      <vt:lpstr>Originality</vt:lpstr>
      <vt:lpstr>Survey</vt:lpstr>
      <vt:lpstr>Methodology</vt:lpstr>
      <vt:lpstr>Methodology</vt:lpstr>
      <vt:lpstr>Partners</vt:lpstr>
      <vt:lpstr>Timeline</vt:lpstr>
      <vt:lpstr>Job Distribution</vt:lpstr>
      <vt:lpstr>Literature Review</vt:lpstr>
      <vt:lpstr>Sony Eye-tracking (Games)</vt:lpstr>
      <vt:lpstr>Sony Eye-tracking (Games)</vt:lpstr>
      <vt:lpstr>References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Leong</dc:creator>
  <cp:lastModifiedBy>Samuel Leong</cp:lastModifiedBy>
  <cp:revision>563</cp:revision>
  <dcterms:created xsi:type="dcterms:W3CDTF">2014-03-12T07:35:44Z</dcterms:created>
  <dcterms:modified xsi:type="dcterms:W3CDTF">2014-06-17T09:08:06Z</dcterms:modified>
</cp:coreProperties>
</file>

<file path=docProps/thumbnail.jpeg>
</file>